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335" r:id="rId3"/>
    <p:sldId id="355" r:id="rId4"/>
    <p:sldId id="356" r:id="rId5"/>
    <p:sldId id="357" r:id="rId6"/>
    <p:sldId id="358" r:id="rId7"/>
    <p:sldId id="359" r:id="rId8"/>
    <p:sldId id="360" r:id="rId9"/>
    <p:sldId id="361" r:id="rId10"/>
    <p:sldId id="362" r:id="rId11"/>
    <p:sldId id="363" r:id="rId12"/>
    <p:sldId id="364" r:id="rId13"/>
    <p:sldId id="375" r:id="rId14"/>
    <p:sldId id="376" r:id="rId15"/>
    <p:sldId id="366" r:id="rId16"/>
    <p:sldId id="367" r:id="rId17"/>
    <p:sldId id="368" r:id="rId18"/>
    <p:sldId id="369" r:id="rId19"/>
    <p:sldId id="370" r:id="rId20"/>
    <p:sldId id="371" r:id="rId21"/>
    <p:sldId id="372" r:id="rId22"/>
    <p:sldId id="373" r:id="rId23"/>
    <p:sldId id="3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8"/>
    <p:restoredTop sz="96122"/>
  </p:normalViewPr>
  <p:slideViewPr>
    <p:cSldViewPr snapToGrid="0">
      <p:cViewPr varScale="1">
        <p:scale>
          <a:sx n="123" d="100"/>
          <a:sy n="123" d="100"/>
        </p:scale>
        <p:origin x="8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2/5/25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90.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620.png"/><Relationship Id="rId1" Type="http://schemas.openxmlformats.org/officeDocument/2006/relationships/slideLayout" Target="../slideLayouts/slideLayout6.xml"/><Relationship Id="rId6" Type="http://schemas.openxmlformats.org/officeDocument/2006/relationships/image" Target="../media/image660.png"/><Relationship Id="rId5" Type="http://schemas.openxmlformats.org/officeDocument/2006/relationships/image" Target="../media/image36.png"/><Relationship Id="rId4" Type="http://schemas.openxmlformats.org/officeDocument/2006/relationships/image" Target="../media/image640.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1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740.png"/><Relationship Id="rId11" Type="http://schemas.openxmlformats.org/officeDocument/2006/relationships/image" Target="../media/image810.png"/><Relationship Id="rId5" Type="http://schemas.openxmlformats.org/officeDocument/2006/relationships/image" Target="../media/image41.png"/><Relationship Id="rId10" Type="http://schemas.openxmlformats.org/officeDocument/2006/relationships/image" Target="../media/image800.png"/><Relationship Id="rId4" Type="http://schemas.openxmlformats.org/officeDocument/2006/relationships/image" Target="../media/image40.png"/><Relationship Id="rId9" Type="http://schemas.openxmlformats.org/officeDocument/2006/relationships/image" Target="../media/image780.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1.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NUL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70.pn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50.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27.png"/><Relationship Id="rId5" Type="http://schemas.openxmlformats.org/officeDocument/2006/relationships/image" Target="../media/image470.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80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4.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2.png"/><Relationship Id="rId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41.pn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01.png"/><Relationship Id="rId7" Type="http://schemas.openxmlformats.org/officeDocument/2006/relationships/image" Target="../media/image88.png"/><Relationship Id="rId12" Type="http://schemas.openxmlformats.org/officeDocument/2006/relationships/image" Target="../media/image890.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3.png"/><Relationship Id="rId5" Type="http://schemas.openxmlformats.org/officeDocument/2006/relationships/image" Target="../media/image84.png"/><Relationship Id="rId10" Type="http://schemas.openxmlformats.org/officeDocument/2006/relationships/image" Target="../media/image92.png"/><Relationship Id="rId4" Type="http://schemas.openxmlformats.org/officeDocument/2006/relationships/image" Target="../media/image83.png"/><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95.emf"/><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6.xml"/><Relationship Id="rId6" Type="http://schemas.openxmlformats.org/officeDocument/2006/relationships/image" Target="../media/image98.png"/><Relationship Id="rId11" Type="http://schemas.openxmlformats.org/officeDocument/2006/relationships/image" Target="../media/image101.emf"/><Relationship Id="rId5" Type="http://schemas.openxmlformats.org/officeDocument/2006/relationships/image" Target="../media/image97.png"/><Relationship Id="rId10" Type="http://schemas.openxmlformats.org/officeDocument/2006/relationships/image" Target="../media/image100.emf"/><Relationship Id="rId4" Type="http://schemas.openxmlformats.org/officeDocument/2006/relationships/image" Target="../media/image96.emf"/><Relationship Id="rId9" Type="http://schemas.openxmlformats.org/officeDocument/2006/relationships/image" Target="../media/image730.png"/></Relationships>
</file>

<file path=ppt/slides/_rels/slide2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emf"/><Relationship Id="rId7" Type="http://schemas.openxmlformats.org/officeDocument/2006/relationships/image" Target="../media/image107.emf"/><Relationship Id="rId12" Type="http://schemas.openxmlformats.org/officeDocument/2006/relationships/image" Target="../media/image112.png"/><Relationship Id="rId2" Type="http://schemas.openxmlformats.org/officeDocument/2006/relationships/image" Target="../media/image102.emf"/><Relationship Id="rId1" Type="http://schemas.openxmlformats.org/officeDocument/2006/relationships/slideLayout" Target="../slideLayouts/slideLayout6.xml"/><Relationship Id="rId6" Type="http://schemas.openxmlformats.org/officeDocument/2006/relationships/image" Target="../media/image106.emf"/><Relationship Id="rId11" Type="http://schemas.openxmlformats.org/officeDocument/2006/relationships/image" Target="../media/image111.png"/><Relationship Id="rId5" Type="http://schemas.openxmlformats.org/officeDocument/2006/relationships/image" Target="../media/image105.emf"/><Relationship Id="rId10" Type="http://schemas.openxmlformats.org/officeDocument/2006/relationships/image" Target="../media/image110.png"/><Relationship Id="rId4" Type="http://schemas.openxmlformats.org/officeDocument/2006/relationships/image" Target="../media/image104.emf"/><Relationship Id="rId9" Type="http://schemas.openxmlformats.org/officeDocument/2006/relationships/image" Target="../media/image109.png"/></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560.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4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80.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70.pn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00.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emf"/><Relationship Id="rId4" Type="http://schemas.openxmlformats.org/officeDocument/2006/relationships/image" Target="../media/image79.png"/><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530.png"/><Relationship Id="rId5" Type="http://schemas.openxmlformats.org/officeDocument/2006/relationships/image" Target="../media/image30.png"/><Relationship Id="rId4" Type="http://schemas.openxmlformats.org/officeDocument/2006/relationships/image" Target="../media/image5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Time-Independent Perturbation Theory </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ack symbols&#10;&#10;Description automatically generated">
            <a:extLst>
              <a:ext uri="{FF2B5EF4-FFF2-40B4-BE49-F238E27FC236}">
                <a16:creationId xmlns:a16="http://schemas.microsoft.com/office/drawing/2014/main" id="{42AC5F31-2E39-7788-BF23-22167C1568F1}"/>
              </a:ext>
            </a:extLst>
          </p:cNvPr>
          <p:cNvPicPr>
            <a:picLocks noChangeAspect="1"/>
          </p:cNvPicPr>
          <p:nvPr/>
        </p:nvPicPr>
        <p:blipFill>
          <a:blip r:embed="rId2"/>
          <a:stretch>
            <a:fillRect/>
          </a:stretch>
        </p:blipFill>
        <p:spPr>
          <a:xfrm>
            <a:off x="5497945" y="955386"/>
            <a:ext cx="4978400" cy="1435100"/>
          </a:xfrm>
          <a:prstGeom prst="rect">
            <a:avLst/>
          </a:prstGeom>
        </p:spPr>
      </p:pic>
      <p:sp>
        <p:nvSpPr>
          <p:cNvPr id="6" name="Title 1">
            <a:extLst>
              <a:ext uri="{FF2B5EF4-FFF2-40B4-BE49-F238E27FC236}">
                <a16:creationId xmlns:a16="http://schemas.microsoft.com/office/drawing/2014/main" id="{089FC6F3-FD92-0BCB-E438-A5918D2D4FC9}"/>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 the good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0E74C6-EB65-A032-3190-1CBD255D7F5C}"/>
                  </a:ext>
                </a:extLst>
              </p:cNvPr>
              <p:cNvSpPr txBox="1"/>
              <p:nvPr/>
            </p:nvSpPr>
            <p:spPr>
              <a:xfrm>
                <a:off x="245918" y="1191963"/>
                <a:ext cx="5127173" cy="646331"/>
              </a:xfrm>
              <a:prstGeom prst="rect">
                <a:avLst/>
              </a:prstGeom>
              <a:noFill/>
            </p:spPr>
            <p:txBody>
              <a:bodyPr wrap="none" rtlCol="0">
                <a:spAutoFit/>
              </a:bodyPr>
              <a:lstStyle/>
              <a:p>
                <a:r>
                  <a:rPr lang="en-US" dirty="0"/>
                  <a:t>If it happens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𝑎𝑏</m:t>
                        </m:r>
                      </m:sub>
                    </m:sSub>
                    <m:r>
                      <a:rPr lang="en-US" b="0" i="1" smtClean="0">
                        <a:latin typeface="Cambria Math" panose="02040503050406030204" pitchFamily="18" charset="0"/>
                      </a:rPr>
                      <m:t>=0</m:t>
                    </m:r>
                  </m:oMath>
                </a14:m>
                <a:r>
                  <a:rPr lang="en-US" dirty="0"/>
                  <a:t> in the </a:t>
                </a:r>
                <a14:m>
                  <m:oMath xmlns:m="http://schemas.openxmlformats.org/officeDocument/2006/math">
                    <m:r>
                      <a:rPr lang="en-US" i="1" dirty="0" smtClean="0">
                        <a:latin typeface="Cambria Math" panose="02040503050406030204" pitchFamily="18" charset="0"/>
                      </a:rPr>
                      <m:t>𝑊</m:t>
                    </m:r>
                  </m:oMath>
                </a14:m>
                <a:r>
                  <a:rPr lang="en-US" dirty="0"/>
                  <a:t> matrix, then the</a:t>
                </a:r>
              </a:p>
              <a:p>
                <a:r>
                  <a:rPr lang="en-US" dirty="0"/>
                  <a:t>eigenvectors are </a:t>
                </a:r>
              </a:p>
            </p:txBody>
          </p:sp>
        </mc:Choice>
        <mc:Fallback xmlns="">
          <p:sp>
            <p:nvSpPr>
              <p:cNvPr id="7" name="TextBox 6">
                <a:extLst>
                  <a:ext uri="{FF2B5EF4-FFF2-40B4-BE49-F238E27FC236}">
                    <a16:creationId xmlns:a16="http://schemas.microsoft.com/office/drawing/2014/main" id="{FF0E74C6-EB65-A032-3190-1CBD255D7F5C}"/>
                  </a:ext>
                </a:extLst>
              </p:cNvPr>
              <p:cNvSpPr txBox="1">
                <a:spLocks noRot="1" noChangeAspect="1" noMove="1" noResize="1" noEditPoints="1" noAdjustHandles="1" noChangeArrowheads="1" noChangeShapeType="1" noTextEdit="1"/>
              </p:cNvSpPr>
              <p:nvPr/>
            </p:nvSpPr>
            <p:spPr>
              <a:xfrm>
                <a:off x="245918" y="1191963"/>
                <a:ext cx="5127173" cy="646331"/>
              </a:xfrm>
              <a:prstGeom prst="rect">
                <a:avLst/>
              </a:prstGeom>
              <a:blipFill>
                <a:blip r:embed="rId3"/>
                <a:stretch>
                  <a:fillRect l="-990" t="-5882" r="-248" b="-13725"/>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6D5B3157-2FCE-97E0-9E95-E6EB81449EFC}"/>
              </a:ext>
            </a:extLst>
          </p:cNvPr>
          <p:cNvPicPr>
            <a:picLocks noChangeAspect="1"/>
          </p:cNvPicPr>
          <p:nvPr/>
        </p:nvPicPr>
        <p:blipFill>
          <a:blip r:embed="rId4"/>
          <a:stretch>
            <a:fillRect/>
          </a:stretch>
        </p:blipFill>
        <p:spPr>
          <a:xfrm>
            <a:off x="241298" y="1808140"/>
            <a:ext cx="1930400" cy="863600"/>
          </a:xfrm>
          <a:prstGeom prst="rect">
            <a:avLst/>
          </a:prstGeom>
        </p:spPr>
      </p:pic>
      <p:pic>
        <p:nvPicPr>
          <p:cNvPr id="11" name="Picture 10">
            <a:extLst>
              <a:ext uri="{FF2B5EF4-FFF2-40B4-BE49-F238E27FC236}">
                <a16:creationId xmlns:a16="http://schemas.microsoft.com/office/drawing/2014/main" id="{7F324C14-F1A9-50B0-E4F5-45CFF51B64C4}"/>
              </a:ext>
            </a:extLst>
          </p:cNvPr>
          <p:cNvPicPr>
            <a:picLocks noChangeAspect="1"/>
          </p:cNvPicPr>
          <p:nvPr/>
        </p:nvPicPr>
        <p:blipFill>
          <a:blip r:embed="rId5"/>
          <a:stretch>
            <a:fillRect/>
          </a:stretch>
        </p:blipFill>
        <p:spPr>
          <a:xfrm>
            <a:off x="2566391" y="3204581"/>
            <a:ext cx="5613400" cy="609600"/>
          </a:xfrm>
          <a:prstGeom prst="rect">
            <a:avLst/>
          </a:prstGeom>
        </p:spPr>
      </p:pic>
      <p:sp>
        <p:nvSpPr>
          <p:cNvPr id="12" name="TextBox 11">
            <a:extLst>
              <a:ext uri="{FF2B5EF4-FFF2-40B4-BE49-F238E27FC236}">
                <a16:creationId xmlns:a16="http://schemas.microsoft.com/office/drawing/2014/main" id="{E9C3237D-B4EA-2ADD-1465-B3D851388188}"/>
              </a:ext>
            </a:extLst>
          </p:cNvPr>
          <p:cNvSpPr txBox="1"/>
          <p:nvPr/>
        </p:nvSpPr>
        <p:spPr>
          <a:xfrm>
            <a:off x="245917" y="2671740"/>
            <a:ext cx="2943498" cy="369332"/>
          </a:xfrm>
          <a:prstGeom prst="rect">
            <a:avLst/>
          </a:prstGeom>
          <a:noFill/>
        </p:spPr>
        <p:txBody>
          <a:bodyPr wrap="none" rtlCol="0">
            <a:spAutoFit/>
          </a:bodyPr>
          <a:lstStyle/>
          <a:p>
            <a:r>
              <a:rPr lang="en-US" dirty="0"/>
              <a:t>and the energies are given by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5F3585-D7D5-F9C6-5755-9ABC9B9B55B5}"/>
                  </a:ext>
                </a:extLst>
              </p:cNvPr>
              <p:cNvSpPr txBox="1"/>
              <p:nvPr/>
            </p:nvSpPr>
            <p:spPr>
              <a:xfrm>
                <a:off x="241298" y="3912164"/>
                <a:ext cx="11236038" cy="2031325"/>
              </a:xfrm>
              <a:prstGeom prst="rect">
                <a:avLst/>
              </a:prstGeom>
              <a:noFill/>
            </p:spPr>
            <p:txBody>
              <a:bodyPr wrap="square">
                <a:spAutoFit/>
              </a:bodyPr>
              <a:lstStyle/>
              <a:p>
                <a:r>
                  <a:rPr lang="en-US" sz="1800" dirty="0">
                    <a:effectLst/>
                    <a:latin typeface="ACaslonPro"/>
                  </a:rPr>
                  <a:t>and are precisely what we would have obtained using </a:t>
                </a:r>
                <a:r>
                  <a:rPr lang="en-US" sz="1800" i="1" dirty="0">
                    <a:effectLst/>
                    <a:latin typeface="ACaslonPro"/>
                  </a:rPr>
                  <a:t>non</a:t>
                </a:r>
                <a:r>
                  <a:rPr lang="en-US" sz="1800" dirty="0">
                    <a:effectLst/>
                    <a:latin typeface="ACaslonPro"/>
                  </a:rPr>
                  <a:t>degenerate perturbation theory. We have simply been </a:t>
                </a:r>
                <a:r>
                  <a:rPr lang="en-US" sz="1800" i="1" dirty="0">
                    <a:effectLst/>
                    <a:latin typeface="ACaslonPro"/>
                  </a:rPr>
                  <a:t>lucky</a:t>
                </a:r>
                <a:r>
                  <a:rPr lang="en-US" sz="1800" dirty="0">
                    <a:effectLst/>
                    <a:latin typeface="ACaslonPro"/>
                  </a:rPr>
                  <a:t>: the states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were </a:t>
                </a:r>
                <a:r>
                  <a:rPr lang="en-US" i="1" dirty="0"/>
                  <a:t>already </a:t>
                </a:r>
                <a:r>
                  <a:rPr lang="en-US" dirty="0"/>
                  <a:t>the “good” linear combinations. </a:t>
                </a:r>
              </a:p>
              <a:p>
                <a:endParaRPr lang="en-US" dirty="0"/>
              </a:p>
              <a:p>
                <a:r>
                  <a:rPr lang="en-US" dirty="0"/>
                  <a:t>Obviously, it would be greatly to our advantage if we could somehow </a:t>
                </a:r>
                <a:r>
                  <a:rPr lang="en-US" i="1" dirty="0"/>
                  <a:t>guess </a:t>
                </a:r>
                <a:r>
                  <a:rPr lang="en-US" dirty="0"/>
                  <a:t>the “good” states right from the start—then we could go ahead and use </a:t>
                </a:r>
                <a:r>
                  <a:rPr lang="en-US" i="1" dirty="0"/>
                  <a:t>non</a:t>
                </a:r>
                <a:r>
                  <a:rPr lang="en-US" dirty="0"/>
                  <a:t>degenerate perturbation theory. </a:t>
                </a:r>
              </a:p>
              <a:p>
                <a:endParaRPr lang="en-US" dirty="0"/>
              </a:p>
              <a:p>
                <a:r>
                  <a:rPr lang="en-US" dirty="0"/>
                  <a:t>As it turns out, we can very often do this by exploiting the ``good states’’ theorem.</a:t>
                </a:r>
              </a:p>
            </p:txBody>
          </p:sp>
        </mc:Choice>
        <mc:Fallback xmlns="">
          <p:sp>
            <p:nvSpPr>
              <p:cNvPr id="14" name="TextBox 13">
                <a:extLst>
                  <a:ext uri="{FF2B5EF4-FFF2-40B4-BE49-F238E27FC236}">
                    <a16:creationId xmlns:a16="http://schemas.microsoft.com/office/drawing/2014/main" id="{095F3585-D7D5-F9C6-5755-9ABC9B9B55B5}"/>
                  </a:ext>
                </a:extLst>
              </p:cNvPr>
              <p:cNvSpPr txBox="1">
                <a:spLocks noRot="1" noChangeAspect="1" noMove="1" noResize="1" noEditPoints="1" noAdjustHandles="1" noChangeArrowheads="1" noChangeShapeType="1" noTextEdit="1"/>
              </p:cNvSpPr>
              <p:nvPr/>
            </p:nvSpPr>
            <p:spPr>
              <a:xfrm>
                <a:off x="241298" y="3912164"/>
                <a:ext cx="11236038" cy="2031325"/>
              </a:xfrm>
              <a:prstGeom prst="rect">
                <a:avLst/>
              </a:prstGeom>
              <a:blipFill>
                <a:blip r:embed="rId6"/>
                <a:stretch>
                  <a:fillRect l="-565" t="-1863" r="-565" b="-3106"/>
                </a:stretch>
              </a:blipFill>
            </p:spPr>
            <p:txBody>
              <a:bodyPr/>
              <a:lstStyle/>
              <a:p>
                <a:r>
                  <a:rPr lang="en-US">
                    <a:noFill/>
                  </a:rPr>
                  <a:t> </a:t>
                </a:r>
              </a:p>
            </p:txBody>
          </p:sp>
        </mc:Fallback>
      </mc:AlternateContent>
    </p:spTree>
    <p:extLst>
      <p:ext uri="{BB962C8B-B14F-4D97-AF65-F5344CB8AC3E}">
        <p14:creationId xmlns:p14="http://schemas.microsoft.com/office/powerpoint/2010/main" val="202065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E8898-0192-6704-C913-8F0182C74366}"/>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``Good states’’ theorem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1745726-21C1-3F1E-607E-60DCEE2C9100}"/>
                  </a:ext>
                </a:extLst>
              </p:cNvPr>
              <p:cNvSpPr txBox="1"/>
              <p:nvPr/>
            </p:nvSpPr>
            <p:spPr>
              <a:xfrm>
                <a:off x="245918" y="1020679"/>
                <a:ext cx="11599718" cy="646331"/>
              </a:xfrm>
              <a:prstGeom prst="rect">
                <a:avLst/>
              </a:prstGeom>
              <a:noFill/>
            </p:spPr>
            <p:txBody>
              <a:bodyPr wrap="square">
                <a:spAutoFit/>
              </a:bodyPr>
              <a:lstStyle/>
              <a:p>
                <a:r>
                  <a:rPr lang="en-US" sz="1800" dirty="0">
                    <a:effectLst/>
                    <a:latin typeface="ACaslonPro"/>
                  </a:rPr>
                  <a:t>Let </a:t>
                </a:r>
                <a:r>
                  <a:rPr lang="en-US" sz="1800" i="1" dirty="0">
                    <a:effectLst/>
                    <a:latin typeface="ACaslonPro"/>
                  </a:rPr>
                  <a:t>A </a:t>
                </a:r>
                <a:r>
                  <a:rPr lang="en-US" sz="1800" dirty="0">
                    <a:effectLst/>
                    <a:latin typeface="ACaslonPro"/>
                  </a:rPr>
                  <a:t>be a </a:t>
                </a:r>
                <a:r>
                  <a:rPr lang="en-US" dirty="0">
                    <a:latin typeface="ACaslonPro"/>
                  </a:rPr>
                  <a:t>H</a:t>
                </a:r>
                <a:r>
                  <a:rPr lang="en-US" sz="1800" dirty="0">
                    <a:effectLst/>
                    <a:latin typeface="ACaslonPro"/>
                  </a:rPr>
                  <a:t>ermitian operator that commutes with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sz="1800" dirty="0">
                    <a:effectLst/>
                    <a:latin typeface="ACaslonPro"/>
                  </a:rPr>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b="0" i="1" smtClean="0">
                            <a:latin typeface="Cambria Math" panose="02040503050406030204" pitchFamily="18" charset="0"/>
                          </a:rPr>
                          <m:t>′</m:t>
                        </m:r>
                      </m:sup>
                    </m:sSup>
                  </m:oMath>
                </a14:m>
                <a:r>
                  <a:rPr lang="en-US" dirty="0"/>
                  <a:t>.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dirty="0"/>
                  <a:t> (the degenerate eigenfunctions of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dirty="0"/>
                  <a:t>) are also eigenfunctions of </a:t>
                </a:r>
                <a:r>
                  <a:rPr lang="en-US" i="1" dirty="0"/>
                  <a:t>A</a:t>
                </a:r>
                <a:r>
                  <a:rPr lang="en-US" dirty="0"/>
                  <a:t>, with distinct eigenvalues, </a:t>
                </a:r>
              </a:p>
            </p:txBody>
          </p:sp>
        </mc:Choice>
        <mc:Fallback xmlns="">
          <p:sp>
            <p:nvSpPr>
              <p:cNvPr id="5" name="TextBox 4">
                <a:extLst>
                  <a:ext uri="{FF2B5EF4-FFF2-40B4-BE49-F238E27FC236}">
                    <a16:creationId xmlns:a16="http://schemas.microsoft.com/office/drawing/2014/main" id="{61745726-21C1-3F1E-607E-60DCEE2C9100}"/>
                  </a:ext>
                </a:extLst>
              </p:cNvPr>
              <p:cNvSpPr txBox="1">
                <a:spLocks noRot="1" noChangeAspect="1" noMove="1" noResize="1" noEditPoints="1" noAdjustHandles="1" noChangeArrowheads="1" noChangeShapeType="1" noTextEdit="1"/>
              </p:cNvSpPr>
              <p:nvPr/>
            </p:nvSpPr>
            <p:spPr>
              <a:xfrm>
                <a:off x="245918" y="1020679"/>
                <a:ext cx="11599718" cy="646331"/>
              </a:xfrm>
              <a:prstGeom prst="rect">
                <a:avLst/>
              </a:prstGeom>
              <a:blipFill>
                <a:blip r:embed="rId2"/>
                <a:stretch>
                  <a:fillRect l="-438" t="-3846" r="-766" b="-1346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A6A5483-4CD4-3A6D-8EA2-2479F2C07395}"/>
              </a:ext>
            </a:extLst>
          </p:cNvPr>
          <p:cNvPicPr>
            <a:picLocks noChangeAspect="1"/>
          </p:cNvPicPr>
          <p:nvPr/>
        </p:nvPicPr>
        <p:blipFill>
          <a:blip r:embed="rId3"/>
          <a:stretch>
            <a:fillRect/>
          </a:stretch>
        </p:blipFill>
        <p:spPr>
          <a:xfrm>
            <a:off x="3350490" y="1727427"/>
            <a:ext cx="5192801" cy="55852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AA71A8-0508-88F6-801D-87F7796879BC}"/>
                  </a:ext>
                </a:extLst>
              </p:cNvPr>
              <p:cNvSpPr txBox="1"/>
              <p:nvPr/>
            </p:nvSpPr>
            <p:spPr>
              <a:xfrm>
                <a:off x="245918" y="2308241"/>
                <a:ext cx="7555634" cy="369332"/>
              </a:xfrm>
              <a:prstGeom prst="rect">
                <a:avLst/>
              </a:prstGeom>
              <a:noFill/>
            </p:spPr>
            <p:txBody>
              <a:bodyPr wrap="square">
                <a:spAutoFit/>
              </a:bodyPr>
              <a:lstStyle/>
              <a:p>
                <a:r>
                  <a:rPr lang="en-US" sz="1800" dirty="0">
                    <a:effectLst/>
                    <a:latin typeface="ACaslonPro"/>
                  </a:rPr>
                  <a:t>Then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dirty="0"/>
                  <a:t> </a:t>
                </a:r>
                <a:r>
                  <a:rPr lang="en-US" sz="1800" dirty="0">
                    <a:effectLst/>
                    <a:latin typeface="ACaslonPro"/>
                  </a:rPr>
                  <a:t>are the “good” states to use in perturbation theory. </a:t>
                </a:r>
                <a:endParaRPr lang="en-US" dirty="0"/>
              </a:p>
            </p:txBody>
          </p:sp>
        </mc:Choice>
        <mc:Fallback xmlns="">
          <p:sp>
            <p:nvSpPr>
              <p:cNvPr id="9" name="TextBox 8">
                <a:extLst>
                  <a:ext uri="{FF2B5EF4-FFF2-40B4-BE49-F238E27FC236}">
                    <a16:creationId xmlns:a16="http://schemas.microsoft.com/office/drawing/2014/main" id="{5FAA71A8-0508-88F6-801D-87F7796879BC}"/>
                  </a:ext>
                </a:extLst>
              </p:cNvPr>
              <p:cNvSpPr txBox="1">
                <a:spLocks noRot="1" noChangeAspect="1" noMove="1" noResize="1" noEditPoints="1" noAdjustHandles="1" noChangeArrowheads="1" noChangeShapeType="1" noTextEdit="1"/>
              </p:cNvSpPr>
              <p:nvPr/>
            </p:nvSpPr>
            <p:spPr>
              <a:xfrm>
                <a:off x="245918" y="2308241"/>
                <a:ext cx="7555634" cy="369332"/>
              </a:xfrm>
              <a:prstGeom prst="rect">
                <a:avLst/>
              </a:prstGeom>
              <a:blipFill>
                <a:blip r:embed="rId4"/>
                <a:stretch>
                  <a:fillRect l="-671" t="-6667" b="-26667"/>
                </a:stretch>
              </a:blipFill>
            </p:spPr>
            <p:txBody>
              <a:bodyPr/>
              <a:lstStyle/>
              <a:p>
                <a:r>
                  <a:rPr lang="en-US">
                    <a:noFill/>
                  </a:rPr>
                  <a:t> </a:t>
                </a:r>
              </a:p>
            </p:txBody>
          </p:sp>
        </mc:Fallback>
      </mc:AlternateContent>
      <p:pic>
        <p:nvPicPr>
          <p:cNvPr id="11" name="Picture 10" descr="A black text on a white background&#10;&#10;Description automatically generated">
            <a:extLst>
              <a:ext uri="{FF2B5EF4-FFF2-40B4-BE49-F238E27FC236}">
                <a16:creationId xmlns:a16="http://schemas.microsoft.com/office/drawing/2014/main" id="{65D77DF1-A250-6639-7AF6-0B59972CF34D}"/>
              </a:ext>
            </a:extLst>
          </p:cNvPr>
          <p:cNvPicPr>
            <a:picLocks noChangeAspect="1"/>
          </p:cNvPicPr>
          <p:nvPr/>
        </p:nvPicPr>
        <p:blipFill>
          <a:blip r:embed="rId5"/>
          <a:stretch>
            <a:fillRect/>
          </a:stretch>
        </p:blipFill>
        <p:spPr>
          <a:xfrm>
            <a:off x="979055" y="3148446"/>
            <a:ext cx="2527300" cy="495300"/>
          </a:xfrm>
          <a:prstGeom prst="rect">
            <a:avLst/>
          </a:prstGeom>
        </p:spPr>
      </p:pic>
      <p:sp>
        <p:nvSpPr>
          <p:cNvPr id="12" name="TextBox 11">
            <a:extLst>
              <a:ext uri="{FF2B5EF4-FFF2-40B4-BE49-F238E27FC236}">
                <a16:creationId xmlns:a16="http://schemas.microsoft.com/office/drawing/2014/main" id="{3ADF97F1-97D9-D089-EE2E-1699579C74C6}"/>
              </a:ext>
            </a:extLst>
          </p:cNvPr>
          <p:cNvSpPr txBox="1"/>
          <p:nvPr/>
        </p:nvSpPr>
        <p:spPr>
          <a:xfrm>
            <a:off x="245918" y="2766201"/>
            <a:ext cx="852477" cy="369332"/>
          </a:xfrm>
          <a:prstGeom prst="rect">
            <a:avLst/>
          </a:prstGeom>
          <a:noFill/>
        </p:spPr>
        <p:txBody>
          <a:bodyPr wrap="none" rtlCol="0">
            <a:spAutoFit/>
          </a:bodyPr>
          <a:lstStyle/>
          <a:p>
            <a:r>
              <a:rPr lang="en-US" b="1" dirty="0"/>
              <a:t>PROOF</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B183864-1FF4-CB19-CA27-BFD8C7B50EFE}"/>
                  </a:ext>
                </a:extLst>
              </p:cNvPr>
              <p:cNvSpPr txBox="1"/>
              <p:nvPr/>
            </p:nvSpPr>
            <p:spPr>
              <a:xfrm>
                <a:off x="245918" y="3193019"/>
                <a:ext cx="10967027" cy="391517"/>
              </a:xfrm>
              <a:prstGeom prst="rect">
                <a:avLst/>
              </a:prstGeom>
              <a:noFill/>
            </p:spPr>
            <p:txBody>
              <a:bodyPr wrap="square" rtlCol="0">
                <a:spAutoFit/>
              </a:bodyPr>
              <a:lstStyle/>
              <a:p>
                <a:r>
                  <a:rPr lang="en-US" dirty="0"/>
                  <a:t>Since                                                    commutes with </a:t>
                </a:r>
                <a14:m>
                  <m:oMath xmlns:m="http://schemas.openxmlformats.org/officeDocument/2006/math">
                    <m:r>
                      <a:rPr lang="en-US" i="1" dirty="0" smtClean="0">
                        <a:latin typeface="Cambria Math" panose="02040503050406030204" pitchFamily="18" charset="0"/>
                      </a:rPr>
                      <m:t>𝐴</m:t>
                    </m:r>
                  </m:oMath>
                </a14:m>
                <a:r>
                  <a:rPr lang="en-US" dirty="0"/>
                  <a:t>, there exist simultaneous eigenstates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i="1" smtClean="0">
                            <a:latin typeface="Cambria Math" panose="02040503050406030204" pitchFamily="18" charset="0"/>
                            <a:ea typeface="Cambria Math" panose="02040503050406030204" pitchFamily="18" charset="0"/>
                          </a:rPr>
                          <m:t>𝛾</m:t>
                        </m:r>
                      </m:sub>
                    </m:sSub>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oMath>
                </a14:m>
                <a:r>
                  <a:rPr lang="en-US" dirty="0"/>
                  <a:t> such that   </a:t>
                </a:r>
              </a:p>
            </p:txBody>
          </p:sp>
        </mc:Choice>
        <mc:Fallback xmlns="">
          <p:sp>
            <p:nvSpPr>
              <p:cNvPr id="13" name="TextBox 12">
                <a:extLst>
                  <a:ext uri="{FF2B5EF4-FFF2-40B4-BE49-F238E27FC236}">
                    <a16:creationId xmlns:a16="http://schemas.microsoft.com/office/drawing/2014/main" id="{0B183864-1FF4-CB19-CA27-BFD8C7B50EFE}"/>
                  </a:ext>
                </a:extLst>
              </p:cNvPr>
              <p:cNvSpPr txBox="1">
                <a:spLocks noRot="1" noChangeAspect="1" noMove="1" noResize="1" noEditPoints="1" noAdjustHandles="1" noChangeArrowheads="1" noChangeShapeType="1" noTextEdit="1"/>
              </p:cNvSpPr>
              <p:nvPr/>
            </p:nvSpPr>
            <p:spPr>
              <a:xfrm>
                <a:off x="245918" y="3193019"/>
                <a:ext cx="10967027" cy="391517"/>
              </a:xfrm>
              <a:prstGeom prst="rect">
                <a:avLst/>
              </a:prstGeom>
              <a:blipFill>
                <a:blip r:embed="rId6"/>
                <a:stretch>
                  <a:fillRect l="-463" t="-6250" b="-18750"/>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1221DEF-1EB5-4C21-8B3C-AA2BA79B4AE1}"/>
              </a:ext>
            </a:extLst>
          </p:cNvPr>
          <p:cNvPicPr>
            <a:picLocks noChangeAspect="1"/>
          </p:cNvPicPr>
          <p:nvPr/>
        </p:nvPicPr>
        <p:blipFill>
          <a:blip r:embed="rId7"/>
          <a:stretch>
            <a:fillRect/>
          </a:stretch>
        </p:blipFill>
        <p:spPr>
          <a:xfrm>
            <a:off x="2414155" y="3845982"/>
            <a:ext cx="6553200" cy="508000"/>
          </a:xfrm>
          <a:prstGeom prst="rect">
            <a:avLst/>
          </a:prstGeom>
        </p:spPr>
      </p:pic>
      <p:sp>
        <p:nvSpPr>
          <p:cNvPr id="18" name="TextBox 17">
            <a:extLst>
              <a:ext uri="{FF2B5EF4-FFF2-40B4-BE49-F238E27FC236}">
                <a16:creationId xmlns:a16="http://schemas.microsoft.com/office/drawing/2014/main" id="{455249B4-BB2A-AB2D-FAF6-8C84FA9F9C38}"/>
              </a:ext>
            </a:extLst>
          </p:cNvPr>
          <p:cNvSpPr txBox="1"/>
          <p:nvPr/>
        </p:nvSpPr>
        <p:spPr>
          <a:xfrm>
            <a:off x="245918" y="4547659"/>
            <a:ext cx="3603337" cy="369332"/>
          </a:xfrm>
          <a:prstGeom prst="rect">
            <a:avLst/>
          </a:prstGeom>
          <a:noFill/>
        </p:spPr>
        <p:txBody>
          <a:bodyPr wrap="square">
            <a:spAutoFit/>
          </a:bodyPr>
          <a:lstStyle/>
          <a:p>
            <a:r>
              <a:rPr lang="en-US" sz="1800" dirty="0">
                <a:effectLst/>
                <a:latin typeface="ACaslonPro"/>
              </a:rPr>
              <a:t>The fact that </a:t>
            </a:r>
            <a:r>
              <a:rPr lang="en-US" sz="1800" i="1" dirty="0">
                <a:effectLst/>
                <a:latin typeface="ACaslonPro"/>
              </a:rPr>
              <a:t>A </a:t>
            </a:r>
            <a:r>
              <a:rPr lang="en-US" sz="1800" dirty="0">
                <a:effectLst/>
                <a:latin typeface="ACaslonPro"/>
              </a:rPr>
              <a:t>is </a:t>
            </a:r>
            <a:r>
              <a:rPr lang="en-US" dirty="0">
                <a:latin typeface="ACaslonPro"/>
              </a:rPr>
              <a:t>H</a:t>
            </a:r>
            <a:r>
              <a:rPr lang="en-US" sz="1800" dirty="0">
                <a:effectLst/>
                <a:latin typeface="ACaslonPro"/>
              </a:rPr>
              <a:t>ermitian means </a:t>
            </a:r>
            <a:endParaRPr lang="en-US" dirty="0"/>
          </a:p>
        </p:txBody>
      </p:sp>
      <p:pic>
        <p:nvPicPr>
          <p:cNvPr id="20" name="Picture 19" descr="A number of mathematical equations&#10;&#10;Description automatically generated">
            <a:extLst>
              <a:ext uri="{FF2B5EF4-FFF2-40B4-BE49-F238E27FC236}">
                <a16:creationId xmlns:a16="http://schemas.microsoft.com/office/drawing/2014/main" id="{C53612A5-163C-17D5-3309-14601B92977C}"/>
              </a:ext>
            </a:extLst>
          </p:cNvPr>
          <p:cNvPicPr>
            <a:picLocks noChangeAspect="1"/>
          </p:cNvPicPr>
          <p:nvPr/>
        </p:nvPicPr>
        <p:blipFill>
          <a:blip r:embed="rId8"/>
          <a:stretch>
            <a:fillRect/>
          </a:stretch>
        </p:blipFill>
        <p:spPr>
          <a:xfrm>
            <a:off x="3624190" y="4615428"/>
            <a:ext cx="4943620" cy="2159000"/>
          </a:xfrm>
          <a:prstGeom prst="rect">
            <a:avLst/>
          </a:prstGeom>
        </p:spPr>
      </p:pic>
      <p:sp>
        <p:nvSpPr>
          <p:cNvPr id="22" name="TextBox 21">
            <a:extLst>
              <a:ext uri="{FF2B5EF4-FFF2-40B4-BE49-F238E27FC236}">
                <a16:creationId xmlns:a16="http://schemas.microsoft.com/office/drawing/2014/main" id="{CBA8D5C5-2001-1C53-4A48-B7A9E38A7C90}"/>
              </a:ext>
            </a:extLst>
          </p:cNvPr>
          <p:cNvSpPr txBox="1"/>
          <p:nvPr/>
        </p:nvSpPr>
        <p:spPr>
          <a:xfrm>
            <a:off x="7271039" y="6216134"/>
            <a:ext cx="3701761" cy="369332"/>
          </a:xfrm>
          <a:prstGeom prst="rect">
            <a:avLst/>
          </a:prstGeom>
          <a:noFill/>
        </p:spPr>
        <p:txBody>
          <a:bodyPr wrap="square">
            <a:spAutoFit/>
          </a:bodyPr>
          <a:lstStyle/>
          <a:p>
            <a:r>
              <a:rPr lang="en-US" sz="1800" dirty="0">
                <a:effectLst/>
                <a:latin typeface="ACaslonPro"/>
              </a:rPr>
              <a:t>(making use of the fact that </a:t>
            </a:r>
            <a:r>
              <a:rPr lang="el-GR" sz="1800" dirty="0">
                <a:effectLst/>
                <a:latin typeface="Tahoma" panose="020B0604030504040204" pitchFamily="34" charset="0"/>
              </a:rPr>
              <a:t>μ </a:t>
            </a:r>
            <a:r>
              <a:rPr lang="en-US" sz="1800" dirty="0">
                <a:effectLst/>
                <a:latin typeface="ACaslonPro"/>
              </a:rPr>
              <a:t>is real). </a:t>
            </a:r>
            <a:endParaRPr lang="en-US" dirty="0"/>
          </a:p>
        </p:txBody>
      </p:sp>
    </p:spTree>
    <p:extLst>
      <p:ext uri="{BB962C8B-B14F-4D97-AF65-F5344CB8AC3E}">
        <p14:creationId xmlns:p14="http://schemas.microsoft.com/office/powerpoint/2010/main" val="212835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14702D-DCC1-9834-E716-15CD212E7F4D}"/>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``Good states’’ theorem</a:t>
            </a:r>
          </a:p>
        </p:txBody>
      </p:sp>
      <p:sp>
        <p:nvSpPr>
          <p:cNvPr id="4" name="TextBox 3">
            <a:extLst>
              <a:ext uri="{FF2B5EF4-FFF2-40B4-BE49-F238E27FC236}">
                <a16:creationId xmlns:a16="http://schemas.microsoft.com/office/drawing/2014/main" id="{4C69E517-A17B-0BD6-623F-AB653FDC91A0}"/>
              </a:ext>
            </a:extLst>
          </p:cNvPr>
          <p:cNvSpPr txBox="1"/>
          <p:nvPr/>
        </p:nvSpPr>
        <p:spPr>
          <a:xfrm>
            <a:off x="245918" y="1020528"/>
            <a:ext cx="1499065" cy="369332"/>
          </a:xfrm>
          <a:prstGeom prst="rect">
            <a:avLst/>
          </a:prstGeom>
          <a:noFill/>
        </p:spPr>
        <p:txBody>
          <a:bodyPr wrap="none" rtlCol="0">
            <a:spAutoFit/>
          </a:bodyPr>
          <a:lstStyle/>
          <a:p>
            <a:r>
              <a:rPr lang="en-US" b="1" dirty="0"/>
              <a:t>PROOF cont’d</a:t>
            </a:r>
          </a:p>
        </p:txBody>
      </p:sp>
      <p:pic>
        <p:nvPicPr>
          <p:cNvPr id="6" name="Picture 5" descr="A black letter with a white background&#10;&#10;Description automatically generated with medium confidence">
            <a:extLst>
              <a:ext uri="{FF2B5EF4-FFF2-40B4-BE49-F238E27FC236}">
                <a16:creationId xmlns:a16="http://schemas.microsoft.com/office/drawing/2014/main" id="{447CDE2B-F670-11CA-8CF4-ECCC18837A72}"/>
              </a:ext>
            </a:extLst>
          </p:cNvPr>
          <p:cNvPicPr>
            <a:picLocks noChangeAspect="1"/>
          </p:cNvPicPr>
          <p:nvPr/>
        </p:nvPicPr>
        <p:blipFill>
          <a:blip r:embed="rId2"/>
          <a:stretch>
            <a:fillRect/>
          </a:stretch>
        </p:blipFill>
        <p:spPr>
          <a:xfrm>
            <a:off x="245918" y="1510055"/>
            <a:ext cx="2944091" cy="55914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1B7892-E5F5-097E-C98D-BBAF13CAF4DA}"/>
                  </a:ext>
                </a:extLst>
              </p:cNvPr>
              <p:cNvSpPr txBox="1"/>
              <p:nvPr/>
            </p:nvSpPr>
            <p:spPr>
              <a:xfrm>
                <a:off x="3572206" y="1600200"/>
                <a:ext cx="6356164" cy="369332"/>
              </a:xfrm>
              <a:prstGeom prst="rect">
                <a:avLst/>
              </a:prstGeom>
              <a:noFill/>
            </p:spPr>
            <p:txBody>
              <a:bodyPr wrap="none" rtlCol="0">
                <a:spAutoFit/>
              </a:bodyPr>
              <a:lstStyle/>
              <a:p>
                <a:r>
                  <a:rPr lang="en-US" dirty="0"/>
                  <a:t>is true for every value of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and taking the limit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i="1" smtClean="0">
                        <a:latin typeface="Cambria Math" panose="02040503050406030204" pitchFamily="18" charset="0"/>
                        <a:ea typeface="Cambria Math" panose="02040503050406030204" pitchFamily="18" charset="0"/>
                      </a:rPr>
                      <m:t>→0</m:t>
                    </m:r>
                  </m:oMath>
                </a14:m>
                <a:r>
                  <a:rPr lang="en-US" dirty="0"/>
                  <a:t>, one obtains</a:t>
                </a:r>
              </a:p>
            </p:txBody>
          </p:sp>
        </mc:Choice>
        <mc:Fallback xmlns="">
          <p:sp>
            <p:nvSpPr>
              <p:cNvPr id="7" name="TextBox 6">
                <a:extLst>
                  <a:ext uri="{FF2B5EF4-FFF2-40B4-BE49-F238E27FC236}">
                    <a16:creationId xmlns:a16="http://schemas.microsoft.com/office/drawing/2014/main" id="{F81B7892-E5F5-097E-C98D-BBAF13CAF4DA}"/>
                  </a:ext>
                </a:extLst>
              </p:cNvPr>
              <p:cNvSpPr txBox="1">
                <a:spLocks noRot="1" noChangeAspect="1" noMove="1" noResize="1" noEditPoints="1" noAdjustHandles="1" noChangeArrowheads="1" noChangeShapeType="1" noTextEdit="1"/>
              </p:cNvSpPr>
              <p:nvPr/>
            </p:nvSpPr>
            <p:spPr>
              <a:xfrm>
                <a:off x="3572206" y="1600200"/>
                <a:ext cx="6356164" cy="369332"/>
              </a:xfrm>
              <a:prstGeom prst="rect">
                <a:avLst/>
              </a:prstGeom>
              <a:blipFill>
                <a:blip r:embed="rId3"/>
                <a:stretch>
                  <a:fillRect l="-798" t="-10000" b="-23333"/>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F806E28C-C189-4F92-8DAD-48D917E30733}"/>
              </a:ext>
            </a:extLst>
          </p:cNvPr>
          <p:cNvGrpSpPr/>
          <p:nvPr/>
        </p:nvGrpSpPr>
        <p:grpSpPr>
          <a:xfrm>
            <a:off x="836660" y="2334697"/>
            <a:ext cx="8981551" cy="689759"/>
            <a:chOff x="254577" y="2310245"/>
            <a:chExt cx="8981551" cy="689759"/>
          </a:xfrm>
        </p:grpSpPr>
        <p:pic>
          <p:nvPicPr>
            <p:cNvPr id="9" name="Picture 8" descr="A black text with a number&#10;&#10;Description automatically generated with medium confidence">
              <a:extLst>
                <a:ext uri="{FF2B5EF4-FFF2-40B4-BE49-F238E27FC236}">
                  <a16:creationId xmlns:a16="http://schemas.microsoft.com/office/drawing/2014/main" id="{EF7A29F3-BA3D-C2C7-35F7-D4786673CEFE}"/>
                </a:ext>
              </a:extLst>
            </p:cNvPr>
            <p:cNvPicPr>
              <a:picLocks noChangeAspect="1"/>
            </p:cNvPicPr>
            <p:nvPr/>
          </p:nvPicPr>
          <p:blipFill>
            <a:blip r:embed="rId4"/>
            <a:stretch>
              <a:fillRect/>
            </a:stretch>
          </p:blipFill>
          <p:spPr>
            <a:xfrm>
              <a:off x="254577" y="2310245"/>
              <a:ext cx="3621232" cy="689758"/>
            </a:xfrm>
            <a:prstGeom prst="rect">
              <a:avLst/>
            </a:prstGeom>
          </p:spPr>
        </p:pic>
        <p:pic>
          <p:nvPicPr>
            <p:cNvPr id="11" name="Picture 10" descr="A black text with a white background&#10;&#10;Description automatically generated">
              <a:extLst>
                <a:ext uri="{FF2B5EF4-FFF2-40B4-BE49-F238E27FC236}">
                  <a16:creationId xmlns:a16="http://schemas.microsoft.com/office/drawing/2014/main" id="{E87A5A98-2416-6A5C-F54F-277E2184E332}"/>
                </a:ext>
              </a:extLst>
            </p:cNvPr>
            <p:cNvPicPr>
              <a:picLocks noChangeAspect="1"/>
            </p:cNvPicPr>
            <p:nvPr/>
          </p:nvPicPr>
          <p:blipFill>
            <a:blip r:embed="rId5"/>
            <a:stretch>
              <a:fillRect/>
            </a:stretch>
          </p:blipFill>
          <p:spPr>
            <a:xfrm>
              <a:off x="5695371" y="2310246"/>
              <a:ext cx="3540757" cy="689758"/>
            </a:xfrm>
            <a:prstGeom prst="rect">
              <a:avLst/>
            </a:prstGeom>
          </p:spPr>
        </p:pic>
        <p:sp>
          <p:nvSpPr>
            <p:cNvPr id="12" name="TextBox 11">
              <a:extLst>
                <a:ext uri="{FF2B5EF4-FFF2-40B4-BE49-F238E27FC236}">
                  <a16:creationId xmlns:a16="http://schemas.microsoft.com/office/drawing/2014/main" id="{14061809-5BBA-F057-B7DD-3FECDE8F45A1}"/>
                </a:ext>
              </a:extLst>
            </p:cNvPr>
            <p:cNvSpPr txBox="1"/>
            <p:nvPr/>
          </p:nvSpPr>
          <p:spPr>
            <a:xfrm>
              <a:off x="4104409" y="2470458"/>
              <a:ext cx="1425390" cy="369332"/>
            </a:xfrm>
            <a:prstGeom prst="rect">
              <a:avLst/>
            </a:prstGeom>
            <a:noFill/>
          </p:spPr>
          <p:txBody>
            <a:bodyPr wrap="none" rtlCol="0">
              <a:spAutoFit/>
            </a:bodyPr>
            <a:lstStyle/>
            <a:p>
              <a:r>
                <a:rPr lang="en-US" dirty="0"/>
                <a:t>and similarly </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640F51F-20C4-7415-5A8A-CFC0DEA26AF4}"/>
                  </a:ext>
                </a:extLst>
              </p:cNvPr>
              <p:cNvSpPr txBox="1"/>
              <p:nvPr/>
            </p:nvSpPr>
            <p:spPr>
              <a:xfrm>
                <a:off x="245918" y="3192402"/>
                <a:ext cx="11946082" cy="646331"/>
              </a:xfrm>
              <a:prstGeom prst="rect">
                <a:avLst/>
              </a:prstGeom>
              <a:noFill/>
            </p:spPr>
            <p:txBody>
              <a:bodyPr wrap="square" rtlCol="0">
                <a:spAutoFit/>
              </a:bodyPr>
              <a:lstStyle/>
              <a:p>
                <a:r>
                  <a:rPr lang="en-US" sz="1800" dirty="0">
                    <a:effectLst/>
                    <a:latin typeface="ACaslonPro"/>
                  </a:rPr>
                  <a:t>Now the good states are linear combinations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sz="1800" dirty="0">
                    <a:effectLst/>
                    <a:latin typeface="ACaslonPro"/>
                  </a:rPr>
                  <a:t>                                                   From the eqns. </a:t>
                </a:r>
                <a:r>
                  <a:rPr lang="en-US" dirty="0">
                    <a:latin typeface="ACaslonPro"/>
                  </a:rPr>
                  <a:t>a</a:t>
                </a:r>
                <a:r>
                  <a:rPr lang="en-US" sz="1800" dirty="0">
                    <a:effectLst/>
                    <a:latin typeface="ACaslonPro"/>
                  </a:rPr>
                  <a:t>bove, it follows that </a:t>
                </a:r>
                <a:endParaRPr lang="en-US" dirty="0"/>
              </a:p>
              <a:p>
                <a:r>
                  <a:rPr lang="en-US" dirty="0"/>
                  <a:t>either </a:t>
                </a:r>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oMath>
                </a14:m>
                <a:r>
                  <a:rPr lang="en-US" dirty="0"/>
                  <a:t> in which case</a:t>
                </a:r>
              </a:p>
            </p:txBody>
          </p:sp>
        </mc:Choice>
        <mc:Fallback xmlns="">
          <p:sp>
            <p:nvSpPr>
              <p:cNvPr id="14" name="TextBox 13">
                <a:extLst>
                  <a:ext uri="{FF2B5EF4-FFF2-40B4-BE49-F238E27FC236}">
                    <a16:creationId xmlns:a16="http://schemas.microsoft.com/office/drawing/2014/main" id="{E640F51F-20C4-7415-5A8A-CFC0DEA26AF4}"/>
                  </a:ext>
                </a:extLst>
              </p:cNvPr>
              <p:cNvSpPr txBox="1">
                <a:spLocks noRot="1" noChangeAspect="1" noMove="1" noResize="1" noEditPoints="1" noAdjustHandles="1" noChangeArrowheads="1" noChangeShapeType="1" noTextEdit="1"/>
              </p:cNvSpPr>
              <p:nvPr/>
            </p:nvSpPr>
            <p:spPr>
              <a:xfrm>
                <a:off x="245918" y="3192402"/>
                <a:ext cx="11946082" cy="646331"/>
              </a:xfrm>
              <a:prstGeom prst="rect">
                <a:avLst/>
              </a:prstGeom>
              <a:blipFill>
                <a:blip r:embed="rId6"/>
                <a:stretch>
                  <a:fillRect l="-425" t="-3846" b="-15385"/>
                </a:stretch>
              </a:blipFill>
            </p:spPr>
            <p:txBody>
              <a:bodyPr/>
              <a:lstStyle/>
              <a:p>
                <a:r>
                  <a:rPr lang="en-US">
                    <a:noFill/>
                  </a:rPr>
                  <a:t> </a:t>
                </a:r>
              </a:p>
            </p:txBody>
          </p:sp>
        </mc:Fallback>
      </mc:AlternateContent>
      <p:pic>
        <p:nvPicPr>
          <p:cNvPr id="16" name="Picture 15" descr="A black letter on a white background&#10;&#10;Description automatically generated">
            <a:extLst>
              <a:ext uri="{FF2B5EF4-FFF2-40B4-BE49-F238E27FC236}">
                <a16:creationId xmlns:a16="http://schemas.microsoft.com/office/drawing/2014/main" id="{7B1DC076-EA42-3265-6457-3564FF64F0F8}"/>
              </a:ext>
            </a:extLst>
          </p:cNvPr>
          <p:cNvPicPr>
            <a:picLocks noChangeAspect="1"/>
          </p:cNvPicPr>
          <p:nvPr/>
        </p:nvPicPr>
        <p:blipFill>
          <a:blip r:embed="rId7"/>
          <a:stretch>
            <a:fillRect/>
          </a:stretch>
        </p:blipFill>
        <p:spPr>
          <a:xfrm>
            <a:off x="5858741" y="3216919"/>
            <a:ext cx="2464377" cy="382597"/>
          </a:xfrm>
          <a:prstGeom prst="rect">
            <a:avLst/>
          </a:prstGeom>
        </p:spPr>
      </p:pic>
      <p:pic>
        <p:nvPicPr>
          <p:cNvPr id="18" name="Picture 17" descr="A black letter with a white background&#10;&#10;Description automatically generated">
            <a:extLst>
              <a:ext uri="{FF2B5EF4-FFF2-40B4-BE49-F238E27FC236}">
                <a16:creationId xmlns:a16="http://schemas.microsoft.com/office/drawing/2014/main" id="{6D820BF5-CCFC-E72E-F121-5CA79FEE4C1C}"/>
              </a:ext>
            </a:extLst>
          </p:cNvPr>
          <p:cNvPicPr>
            <a:picLocks noChangeAspect="1"/>
          </p:cNvPicPr>
          <p:nvPr/>
        </p:nvPicPr>
        <p:blipFill>
          <a:blip r:embed="rId8"/>
          <a:stretch>
            <a:fillRect/>
          </a:stretch>
        </p:blipFill>
        <p:spPr>
          <a:xfrm>
            <a:off x="245918" y="3999675"/>
            <a:ext cx="2717800" cy="49530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6BB9E0D-B605-C879-90EF-7661E7E67903}"/>
                  </a:ext>
                </a:extLst>
              </p:cNvPr>
              <p:cNvSpPr txBox="1"/>
              <p:nvPr/>
            </p:nvSpPr>
            <p:spPr>
              <a:xfrm>
                <a:off x="3128404" y="4062659"/>
                <a:ext cx="3176895" cy="369332"/>
              </a:xfrm>
              <a:prstGeom prst="rect">
                <a:avLst/>
              </a:prstGeom>
              <a:noFill/>
            </p:spPr>
            <p:txBody>
              <a:bodyPr wrap="none" rtlCol="0">
                <a:spAutoFit/>
              </a:bodyPr>
              <a:lstStyle/>
              <a:p>
                <a:r>
                  <a:rPr lang="en-US" dirty="0"/>
                  <a:t>and the good state is simply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t>
                </a:r>
              </a:p>
            </p:txBody>
          </p:sp>
        </mc:Choice>
        <mc:Fallback xmlns="">
          <p:sp>
            <p:nvSpPr>
              <p:cNvPr id="19" name="TextBox 18">
                <a:extLst>
                  <a:ext uri="{FF2B5EF4-FFF2-40B4-BE49-F238E27FC236}">
                    <a16:creationId xmlns:a16="http://schemas.microsoft.com/office/drawing/2014/main" id="{76BB9E0D-B605-C879-90EF-7661E7E67903}"/>
                  </a:ext>
                </a:extLst>
              </p:cNvPr>
              <p:cNvSpPr txBox="1">
                <a:spLocks noRot="1" noChangeAspect="1" noMove="1" noResize="1" noEditPoints="1" noAdjustHandles="1" noChangeArrowheads="1" noChangeShapeType="1" noTextEdit="1"/>
              </p:cNvSpPr>
              <p:nvPr/>
            </p:nvSpPr>
            <p:spPr>
              <a:xfrm>
                <a:off x="3128404" y="4062659"/>
                <a:ext cx="3176895" cy="369332"/>
              </a:xfrm>
              <a:prstGeom prst="rect">
                <a:avLst/>
              </a:prstGeom>
              <a:blipFill>
                <a:blip r:embed="rId9"/>
                <a:stretch>
                  <a:fillRect l="-159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56A592-4BF0-D38F-C88A-BF6463E2D6D6}"/>
                  </a:ext>
                </a:extLst>
              </p:cNvPr>
              <p:cNvSpPr txBox="1"/>
              <p:nvPr/>
            </p:nvSpPr>
            <p:spPr>
              <a:xfrm>
                <a:off x="245918" y="4692271"/>
                <a:ext cx="4761625" cy="369332"/>
              </a:xfrm>
              <a:prstGeom prst="rect">
                <a:avLst/>
              </a:prstGeom>
              <a:noFill/>
            </p:spPr>
            <p:txBody>
              <a:bodyPr wrap="none" rtlCol="0">
                <a:spAutoFit/>
              </a:bodyPr>
              <a:lstStyle/>
              <a:p>
                <a:r>
                  <a:rPr lang="en-US" dirty="0"/>
                  <a:t>Or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oMath>
                </a14:m>
                <a:r>
                  <a:rPr lang="en-US" dirty="0"/>
                  <a:t> and the good state is simply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Q.E.D. </a:t>
                </a:r>
              </a:p>
            </p:txBody>
          </p:sp>
        </mc:Choice>
        <mc:Fallback xmlns="">
          <p:sp>
            <p:nvSpPr>
              <p:cNvPr id="20" name="TextBox 19">
                <a:extLst>
                  <a:ext uri="{FF2B5EF4-FFF2-40B4-BE49-F238E27FC236}">
                    <a16:creationId xmlns:a16="http://schemas.microsoft.com/office/drawing/2014/main" id="{BA56A592-4BF0-D38F-C88A-BF6463E2D6D6}"/>
                  </a:ext>
                </a:extLst>
              </p:cNvPr>
              <p:cNvSpPr txBox="1">
                <a:spLocks noRot="1" noChangeAspect="1" noMove="1" noResize="1" noEditPoints="1" noAdjustHandles="1" noChangeArrowheads="1" noChangeShapeType="1" noTextEdit="1"/>
              </p:cNvSpPr>
              <p:nvPr/>
            </p:nvSpPr>
            <p:spPr>
              <a:xfrm>
                <a:off x="245918" y="4692271"/>
                <a:ext cx="4761625" cy="369332"/>
              </a:xfrm>
              <a:prstGeom prst="rect">
                <a:avLst/>
              </a:prstGeom>
              <a:blipFill>
                <a:blip r:embed="rId10"/>
                <a:stretch>
                  <a:fillRect l="-106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60B703-36A6-30B0-D404-784BC6D5C641}"/>
                  </a:ext>
                </a:extLst>
              </p:cNvPr>
              <p:cNvSpPr txBox="1"/>
              <p:nvPr/>
            </p:nvSpPr>
            <p:spPr>
              <a:xfrm>
                <a:off x="245918" y="5117112"/>
                <a:ext cx="11537373" cy="1477328"/>
              </a:xfrm>
              <a:prstGeom prst="rect">
                <a:avLst/>
              </a:prstGeom>
              <a:noFill/>
            </p:spPr>
            <p:txBody>
              <a:bodyPr wrap="square">
                <a:spAutoFit/>
              </a:bodyPr>
              <a:lstStyle/>
              <a:p>
                <a:r>
                  <a:rPr lang="en-US" sz="1800" dirty="0">
                    <a:effectLst/>
                    <a:latin typeface="ACaslonPro"/>
                  </a:rPr>
                  <a:t>Once we identify the “good” states, either by solving the eigenvalue Equation or by applying this theorem, we can use these “good” states as our unperturbed states and apply ordinary non-degenerate perturbation theory.</a:t>
                </a:r>
                <a:r>
                  <a:rPr lang="en-US" sz="1400" dirty="0">
                    <a:solidFill>
                      <a:srgbClr val="5B6BEA"/>
                    </a:solidFill>
                    <a:effectLst/>
                    <a:latin typeface="ACaslonPro"/>
                  </a:rPr>
                  <a:t> </a:t>
                </a:r>
              </a:p>
              <a:p>
                <a:endParaRPr lang="en-US" sz="1800" dirty="0">
                  <a:effectLst/>
                  <a:latin typeface="ACaslonPro"/>
                </a:endParaRPr>
              </a:p>
              <a:p>
                <a:r>
                  <a:rPr lang="en-US" sz="1800" dirty="0">
                    <a:effectLst/>
                    <a:latin typeface="ACaslonPro"/>
                  </a:rPr>
                  <a:t>In most cases, the operator </a:t>
                </a:r>
                <a14:m>
                  <m:oMath xmlns:m="http://schemas.openxmlformats.org/officeDocument/2006/math">
                    <m:r>
                      <a:rPr lang="en-US" sz="1800" i="1" dirty="0" smtClean="0">
                        <a:effectLst/>
                        <a:latin typeface="Cambria Math" panose="02040503050406030204" pitchFamily="18" charset="0"/>
                      </a:rPr>
                      <m:t>𝐴</m:t>
                    </m:r>
                  </m:oMath>
                </a14:m>
                <a:r>
                  <a:rPr lang="en-US" sz="1800" dirty="0">
                    <a:effectLst/>
                    <a:latin typeface="ACaslonPro"/>
                  </a:rPr>
                  <a:t> will be suggested by symmetry. Symmetries are associated with operators that commute with </a:t>
                </a:r>
                <a14:m>
                  <m:oMath xmlns:m="http://schemas.openxmlformats.org/officeDocument/2006/math">
                    <m:r>
                      <a:rPr lang="en-US" i="1" dirty="0" smtClean="0">
                        <a:latin typeface="Cambria Math" panose="02040503050406030204" pitchFamily="18" charset="0"/>
                      </a:rPr>
                      <m:t>𝐻</m:t>
                    </m:r>
                  </m:oMath>
                </a14:m>
                <a:r>
                  <a:rPr lang="en-US" dirty="0">
                    <a:latin typeface="ACaslonPro"/>
                  </a:rPr>
                  <a:t> </a:t>
                </a:r>
                <a:r>
                  <a:rPr lang="en-US" sz="1800" dirty="0">
                    <a:effectLst/>
                    <a:latin typeface="ACaslonPro"/>
                  </a:rPr>
                  <a:t>precisely what are required to identify the good states. </a:t>
                </a:r>
                <a:endParaRPr lang="en-US" dirty="0"/>
              </a:p>
            </p:txBody>
          </p:sp>
        </mc:Choice>
        <mc:Fallback xmlns="">
          <p:sp>
            <p:nvSpPr>
              <p:cNvPr id="24" name="TextBox 23">
                <a:extLst>
                  <a:ext uri="{FF2B5EF4-FFF2-40B4-BE49-F238E27FC236}">
                    <a16:creationId xmlns:a16="http://schemas.microsoft.com/office/drawing/2014/main" id="{1860B703-36A6-30B0-D404-784BC6D5C641}"/>
                  </a:ext>
                </a:extLst>
              </p:cNvPr>
              <p:cNvSpPr txBox="1">
                <a:spLocks noRot="1" noChangeAspect="1" noMove="1" noResize="1" noEditPoints="1" noAdjustHandles="1" noChangeArrowheads="1" noChangeShapeType="1" noTextEdit="1"/>
              </p:cNvSpPr>
              <p:nvPr/>
            </p:nvSpPr>
            <p:spPr>
              <a:xfrm>
                <a:off x="245918" y="5117112"/>
                <a:ext cx="11537373" cy="1477328"/>
              </a:xfrm>
              <a:prstGeom prst="rect">
                <a:avLst/>
              </a:prstGeom>
              <a:blipFill>
                <a:blip r:embed="rId11"/>
                <a:stretch>
                  <a:fillRect l="-440" t="-1695" b="-5085"/>
                </a:stretch>
              </a:blipFill>
            </p:spPr>
            <p:txBody>
              <a:bodyPr/>
              <a:lstStyle/>
              <a:p>
                <a:r>
                  <a:rPr lang="en-US">
                    <a:noFill/>
                  </a:rPr>
                  <a:t> </a:t>
                </a:r>
              </a:p>
            </p:txBody>
          </p:sp>
        </mc:Fallback>
      </mc:AlternateContent>
    </p:spTree>
    <p:extLst>
      <p:ext uri="{BB962C8B-B14F-4D97-AF65-F5344CB8AC3E}">
        <p14:creationId xmlns:p14="http://schemas.microsoft.com/office/powerpoint/2010/main" val="181213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2DAAE3-F625-1B6E-46F8-B4128266C335}"/>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``Good states’’ theorem: Application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934EF5-ADDA-DC79-3B70-B4EEFBD1AB18}"/>
                  </a:ext>
                </a:extLst>
              </p:cNvPr>
              <p:cNvSpPr txBox="1"/>
              <p:nvPr/>
            </p:nvSpPr>
            <p:spPr>
              <a:xfrm>
                <a:off x="324581" y="1039091"/>
                <a:ext cx="11628183" cy="646331"/>
              </a:xfrm>
              <a:prstGeom prst="rect">
                <a:avLst/>
              </a:prstGeom>
              <a:noFill/>
            </p:spPr>
            <p:txBody>
              <a:bodyPr wrap="none" rtlCol="0">
                <a:spAutoFit/>
              </a:bodyPr>
              <a:lstStyle/>
              <a:p>
                <a:r>
                  <a:rPr lang="en-US" dirty="0"/>
                  <a:t>Let’s find an operator </a:t>
                </a:r>
                <a14:m>
                  <m:oMath xmlns:m="http://schemas.openxmlformats.org/officeDocument/2006/math">
                    <m:r>
                      <a:rPr lang="en-US" i="1" dirty="0" smtClean="0">
                        <a:latin typeface="Cambria Math" panose="02040503050406030204" pitchFamily="18" charset="0"/>
                      </a:rPr>
                      <m:t>𝐴</m:t>
                    </m:r>
                  </m:oMath>
                </a14:m>
                <a:r>
                  <a:rPr lang="en-US" dirty="0"/>
                  <a:t> that satisfies the requirements of the ``good’’ states theorem to construct the “good” states in the</a:t>
                </a:r>
              </a:p>
              <a:p>
                <a:r>
                  <a:rPr lang="en-US" dirty="0"/>
                  <a:t>last two examples we have seen.</a:t>
                </a:r>
              </a:p>
            </p:txBody>
          </p:sp>
        </mc:Choice>
        <mc:Fallback xmlns="">
          <p:sp>
            <p:nvSpPr>
              <p:cNvPr id="4" name="TextBox 3">
                <a:extLst>
                  <a:ext uri="{FF2B5EF4-FFF2-40B4-BE49-F238E27FC236}">
                    <a16:creationId xmlns:a16="http://schemas.microsoft.com/office/drawing/2014/main" id="{38934EF5-ADDA-DC79-3B70-B4EEFBD1AB18}"/>
                  </a:ext>
                </a:extLst>
              </p:cNvPr>
              <p:cNvSpPr txBox="1">
                <a:spLocks noRot="1" noChangeAspect="1" noMove="1" noResize="1" noEditPoints="1" noAdjustHandles="1" noChangeArrowheads="1" noChangeShapeType="1" noTextEdit="1"/>
              </p:cNvSpPr>
              <p:nvPr/>
            </p:nvSpPr>
            <p:spPr>
              <a:xfrm>
                <a:off x="324581" y="1039091"/>
                <a:ext cx="11628183" cy="646331"/>
              </a:xfrm>
              <a:prstGeom prst="rect">
                <a:avLst/>
              </a:prstGeom>
              <a:blipFill>
                <a:blip r:embed="rId2"/>
                <a:stretch>
                  <a:fillRect l="-436" t="-3846" b="-13462"/>
                </a:stretch>
              </a:blipFill>
            </p:spPr>
            <p:txBody>
              <a:bodyPr/>
              <a:lstStyle/>
              <a:p>
                <a:r>
                  <a:rPr lang="en-US">
                    <a:noFill/>
                  </a:rPr>
                  <a:t> </a:t>
                </a:r>
              </a:p>
            </p:txBody>
          </p:sp>
        </mc:Fallback>
      </mc:AlternateContent>
      <p:pic>
        <p:nvPicPr>
          <p:cNvPr id="5" name="Picture 4" descr="A math equation with numbers and symbols&#10;&#10;Description automatically generated">
            <a:extLst>
              <a:ext uri="{FF2B5EF4-FFF2-40B4-BE49-F238E27FC236}">
                <a16:creationId xmlns:a16="http://schemas.microsoft.com/office/drawing/2014/main" id="{E6F640FB-D026-1547-AB52-4BEA9BD8F0FF}"/>
              </a:ext>
            </a:extLst>
          </p:cNvPr>
          <p:cNvPicPr>
            <a:picLocks noChangeAspect="1"/>
          </p:cNvPicPr>
          <p:nvPr/>
        </p:nvPicPr>
        <p:blipFill>
          <a:blip r:embed="rId3"/>
          <a:stretch>
            <a:fillRect/>
          </a:stretch>
        </p:blipFill>
        <p:spPr>
          <a:xfrm>
            <a:off x="1952074" y="1762902"/>
            <a:ext cx="3320996" cy="695614"/>
          </a:xfrm>
          <a:prstGeom prst="rect">
            <a:avLst/>
          </a:prstGeom>
        </p:spPr>
      </p:pic>
      <p:pic>
        <p:nvPicPr>
          <p:cNvPr id="6" name="Picture 5">
            <a:extLst>
              <a:ext uri="{FF2B5EF4-FFF2-40B4-BE49-F238E27FC236}">
                <a16:creationId xmlns:a16="http://schemas.microsoft.com/office/drawing/2014/main" id="{D164F72D-9B81-1063-BA27-AB3D1BE3DB83}"/>
              </a:ext>
            </a:extLst>
          </p:cNvPr>
          <p:cNvPicPr>
            <a:picLocks noChangeAspect="1"/>
          </p:cNvPicPr>
          <p:nvPr/>
        </p:nvPicPr>
        <p:blipFill>
          <a:blip r:embed="rId4"/>
          <a:stretch>
            <a:fillRect/>
          </a:stretch>
        </p:blipFill>
        <p:spPr>
          <a:xfrm>
            <a:off x="6138672" y="1935893"/>
            <a:ext cx="1862328" cy="36338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5C5A1A2-898A-B803-278F-748EA170F3F6}"/>
                  </a:ext>
                </a:extLst>
              </p:cNvPr>
              <p:cNvSpPr txBox="1"/>
              <p:nvPr/>
            </p:nvSpPr>
            <p:spPr>
              <a:xfrm>
                <a:off x="324581" y="2616163"/>
                <a:ext cx="10712356" cy="1477328"/>
              </a:xfrm>
              <a:prstGeom prst="rect">
                <a:avLst/>
              </a:prstGeom>
              <a:noFill/>
            </p:spPr>
            <p:txBody>
              <a:bodyPr wrap="none" rtlCol="0">
                <a:spAutoFit/>
              </a:bodyPr>
              <a:lstStyle/>
              <a:p>
                <a:r>
                  <a:rPr lang="en-US" dirty="0"/>
                  <a:t>We observe that the perturbation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oMath>
                </a14:m>
                <a:r>
                  <a:rPr lang="en-US" dirty="0"/>
                  <a:t> has less symmetry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b="0" i="1" smtClean="0">
                            <a:latin typeface="Cambria Math" panose="02040503050406030204" pitchFamily="18" charset="0"/>
                          </a:rPr>
                          <m:t>0</m:t>
                        </m:r>
                      </m:sup>
                    </m:sSup>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0</m:t>
                        </m:r>
                      </m:sup>
                    </m:sSup>
                  </m:oMath>
                </a14:m>
                <a:r>
                  <a:rPr lang="en-US" dirty="0"/>
                  <a:t> has a continuous rotational symmetry, but </a:t>
                </a:r>
              </a:p>
              <a:p>
                <a14:m>
                  <m:oMath xmlns:m="http://schemas.openxmlformats.org/officeDocument/2006/math">
                    <m:r>
                      <a:rPr lang="en-US" i="1" smtClean="0">
                        <a:latin typeface="Cambria Math" panose="02040503050406030204" pitchFamily="18" charset="0"/>
                      </a:rPr>
                      <m:t>𝐻</m:t>
                    </m:r>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0</m:t>
                        </m:r>
                      </m:sup>
                    </m:sSup>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b="0" i="1" smtClean="0">
                            <a:latin typeface="Cambria Math" panose="02040503050406030204" pitchFamily="18" charset="0"/>
                          </a:rPr>
                          <m:t>′</m:t>
                        </m:r>
                      </m:sup>
                    </m:sSup>
                  </m:oMath>
                </a14:m>
                <a:r>
                  <a:rPr lang="en-US" dirty="0"/>
                  <a:t> is only invariant under rotations by integer multiples of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 As an operator </a:t>
                </a:r>
                <a14:m>
                  <m:oMath xmlns:m="http://schemas.openxmlformats.org/officeDocument/2006/math">
                    <m:r>
                      <a:rPr lang="en-US" i="1" dirty="0" smtClean="0">
                        <a:latin typeface="Cambria Math" panose="02040503050406030204" pitchFamily="18" charset="0"/>
                      </a:rPr>
                      <m:t>𝐴</m:t>
                    </m:r>
                    <m:r>
                      <a:rPr lang="en-US" b="0" i="0" dirty="0" smtClean="0">
                        <a:latin typeface="Cambria Math" panose="02040503050406030204" pitchFamily="18" charset="0"/>
                      </a:rPr>
                      <m:t>, </m:t>
                    </m:r>
                  </m:oMath>
                </a14:m>
                <a:r>
                  <a:rPr lang="en-US" dirty="0"/>
                  <a:t>we can then choose</a:t>
                </a:r>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rPr>
                      <m:t>)</m:t>
                    </m:r>
                  </m:oMath>
                </a14:m>
                <a:r>
                  <a:rPr lang="en-US" dirty="0"/>
                  <a:t> that rotates a function counterclockwise by an angle </a:t>
                </a:r>
                <a14:m>
                  <m:oMath xmlns:m="http://schemas.openxmlformats.org/officeDocument/2006/math">
                    <m:r>
                      <a:rPr lang="en-US" i="1">
                        <a:latin typeface="Cambria Math" panose="02040503050406030204" pitchFamily="18" charset="0"/>
                        <a:ea typeface="Cambria Math" panose="02040503050406030204" pitchFamily="18" charset="0"/>
                      </a:rPr>
                      <m:t>𝜋</m:t>
                    </m:r>
                  </m:oMath>
                </a14:m>
                <a:r>
                  <a:rPr lang="en-US" dirty="0"/>
                  <a:t>.</a:t>
                </a:r>
              </a:p>
              <a:p>
                <a:endParaRPr lang="en-US" dirty="0"/>
              </a:p>
              <a:p>
                <a:r>
                  <a:rPr lang="en-US" dirty="0"/>
                  <a:t>Acting 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𝑎</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Sub>
                  </m:oMath>
                </a14:m>
                <a:r>
                  <a:rPr lang="en-US" dirty="0"/>
                  <a:t> </a:t>
                </a:r>
              </a:p>
            </p:txBody>
          </p:sp>
        </mc:Choice>
        <mc:Fallback>
          <p:sp>
            <p:nvSpPr>
              <p:cNvPr id="7" name="TextBox 6">
                <a:extLst>
                  <a:ext uri="{FF2B5EF4-FFF2-40B4-BE49-F238E27FC236}">
                    <a16:creationId xmlns:a16="http://schemas.microsoft.com/office/drawing/2014/main" id="{15C5A1A2-898A-B803-278F-748EA170F3F6}"/>
                  </a:ext>
                </a:extLst>
              </p:cNvPr>
              <p:cNvSpPr txBox="1">
                <a:spLocks noRot="1" noChangeAspect="1" noMove="1" noResize="1" noEditPoints="1" noAdjustHandles="1" noChangeArrowheads="1" noChangeShapeType="1" noTextEdit="1"/>
              </p:cNvSpPr>
              <p:nvPr/>
            </p:nvSpPr>
            <p:spPr>
              <a:xfrm>
                <a:off x="324581" y="2616163"/>
                <a:ext cx="10712356" cy="1477328"/>
              </a:xfrm>
              <a:prstGeom prst="rect">
                <a:avLst/>
              </a:prstGeom>
              <a:blipFill>
                <a:blip r:embed="rId5"/>
                <a:stretch>
                  <a:fillRect l="-473" t="-847" b="-5085"/>
                </a:stretch>
              </a:blipFill>
            </p:spPr>
            <p:txBody>
              <a:bodyPr/>
              <a:lstStyle/>
              <a:p>
                <a:r>
                  <a:rPr lang="en-US">
                    <a:noFill/>
                  </a:rPr>
                  <a:t> </a:t>
                </a:r>
              </a:p>
            </p:txBody>
          </p:sp>
        </mc:Fallback>
      </mc:AlternateContent>
      <p:pic>
        <p:nvPicPr>
          <p:cNvPr id="11" name="Picture 10" descr="A group of math symbols&#10;&#10;Description automatically generated">
            <a:extLst>
              <a:ext uri="{FF2B5EF4-FFF2-40B4-BE49-F238E27FC236}">
                <a16:creationId xmlns:a16="http://schemas.microsoft.com/office/drawing/2014/main" id="{4E944102-81DB-EB48-1864-5A6C39040CBD}"/>
              </a:ext>
            </a:extLst>
          </p:cNvPr>
          <p:cNvPicPr>
            <a:picLocks noChangeAspect="1"/>
          </p:cNvPicPr>
          <p:nvPr/>
        </p:nvPicPr>
        <p:blipFill>
          <a:blip r:embed="rId6"/>
          <a:stretch>
            <a:fillRect/>
          </a:stretch>
        </p:blipFill>
        <p:spPr>
          <a:xfrm>
            <a:off x="3159245" y="3528750"/>
            <a:ext cx="5170391" cy="92044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D8BE2F-DFC2-1243-B771-4A0C633C0C3B}"/>
                  </a:ext>
                </a:extLst>
              </p:cNvPr>
              <p:cNvSpPr txBox="1"/>
              <p:nvPr/>
            </p:nvSpPr>
            <p:spPr>
              <a:xfrm>
                <a:off x="324581" y="4562567"/>
                <a:ext cx="11072005" cy="923330"/>
              </a:xfrm>
              <a:prstGeom prst="rect">
                <a:avLst/>
              </a:prstGeom>
              <a:noFill/>
            </p:spPr>
            <p:txBody>
              <a:bodyPr wrap="none" rtlCol="0">
                <a:spAutoFit/>
              </a:bodyPr>
              <a:lstStyle/>
              <a:p>
                <a:r>
                  <a:rPr lang="en-US" sz="1800" dirty="0">
                    <a:effectLst/>
                    <a:latin typeface="ACaslonPro"/>
                  </a:rPr>
                  <a:t>That’s not good. We need an operator with distinct eigenvalues. How about the operator that interchanges </a:t>
                </a:r>
                <a:r>
                  <a:rPr lang="en-US" sz="1800" i="1" dirty="0">
                    <a:effectLst/>
                    <a:latin typeface="ACaslonPro"/>
                  </a:rPr>
                  <a:t>x </a:t>
                </a:r>
                <a:r>
                  <a:rPr lang="en-US" sz="1800" dirty="0">
                    <a:effectLst/>
                    <a:latin typeface="ACaslonPro"/>
                  </a:rPr>
                  <a:t>and </a:t>
                </a:r>
                <a:r>
                  <a:rPr lang="en-US" sz="1800" i="1" dirty="0">
                    <a:effectLst/>
                    <a:latin typeface="ACaslonPro"/>
                  </a:rPr>
                  <a:t>y</a:t>
                </a:r>
                <a:r>
                  <a:rPr lang="en-US" sz="1800" dirty="0">
                    <a:effectLst/>
                    <a:latin typeface="ACaslonPro"/>
                  </a:rPr>
                  <a:t>? </a:t>
                </a:r>
              </a:p>
              <a:p>
                <a:r>
                  <a:rPr lang="en-US" sz="1800" dirty="0">
                    <a:effectLst/>
                    <a:latin typeface="ACaslonPro"/>
                  </a:rPr>
                  <a:t>This is a reflection about a </a:t>
                </a:r>
                <a14:m>
                  <m:oMath xmlns:m="http://schemas.openxmlformats.org/officeDocument/2006/math">
                    <m:r>
                      <a:rPr lang="en-US" i="1" smtClean="0">
                        <a:latin typeface="Cambria Math" panose="02040503050406030204" pitchFamily="18" charset="0"/>
                        <a:ea typeface="Cambria Math" panose="02040503050406030204" pitchFamily="18" charset="0"/>
                      </a:rPr>
                      <m:t>𝜋</m:t>
                    </m:r>
                    <m:r>
                      <m:rPr>
                        <m:nor/>
                      </m:rPr>
                      <a:rPr lang="en-US" dirty="0"/>
                      <m:t>/4</m:t>
                    </m:r>
                  </m:oMath>
                </a14:m>
                <a:r>
                  <a:rPr lang="en-US" dirty="0"/>
                  <a:t> diagonal of the well. Call this operator </a:t>
                </a:r>
                <a14:m>
                  <m:oMath xmlns:m="http://schemas.openxmlformats.org/officeDocument/2006/math">
                    <m:r>
                      <a:rPr lang="en-US" i="1" dirty="0" smtClean="0">
                        <a:latin typeface="Cambria Math" panose="02040503050406030204" pitchFamily="18" charset="0"/>
                      </a:rPr>
                      <m:t>𝐷</m:t>
                    </m:r>
                    <m:r>
                      <a:rPr lang="en-US" b="0" i="1" dirty="0" smtClean="0">
                        <a:latin typeface="Cambria Math" panose="02040503050406030204" pitchFamily="18" charset="0"/>
                      </a:rPr>
                      <m:t>.</m:t>
                    </m:r>
                  </m:oMath>
                </a14:m>
                <a:r>
                  <a:rPr lang="en-US" dirty="0"/>
                  <a:t> We have that </a:t>
                </a:r>
                <a14:m>
                  <m:oMath xmlns:m="http://schemas.openxmlformats.org/officeDocument/2006/math">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0</m:t>
                            </m:r>
                          </m:sup>
                        </m:sSup>
                        <m:r>
                          <a:rPr lang="en-US" b="0" i="1" smtClean="0">
                            <a:latin typeface="Cambria Math" panose="02040503050406030204" pitchFamily="18" charset="0"/>
                          </a:rPr>
                          <m:t>,</m:t>
                        </m:r>
                        <m:r>
                          <a:rPr lang="en-US" i="1" smtClean="0">
                            <a:latin typeface="Cambria Math" panose="02040503050406030204" pitchFamily="18" charset="0"/>
                          </a:rPr>
                          <m:t> </m:t>
                        </m:r>
                        <m:r>
                          <a:rPr lang="en-US" b="0" i="1" smtClean="0">
                            <a:latin typeface="Cambria Math" panose="02040503050406030204" pitchFamily="18" charset="0"/>
                          </a:rPr>
                          <m:t>𝐷</m:t>
                        </m:r>
                      </m:e>
                    </m:d>
                    <m:r>
                      <a:rPr lang="en-US" b="0" i="1" smtClean="0">
                        <a:latin typeface="Cambria Math" panose="02040503050406030204" pitchFamily="18" charset="0"/>
                      </a:rPr>
                      <m:t>=0</m:t>
                    </m:r>
                  </m:oMath>
                </a14:m>
                <a:r>
                  <a:rPr lang="en-US" dirty="0"/>
                  <a:t> and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b="0" i="1" smtClean="0">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𝐷</m:t>
                        </m:r>
                      </m:e>
                    </m:d>
                    <m:r>
                      <a:rPr lang="en-US" i="1">
                        <a:latin typeface="Cambria Math" panose="02040503050406030204" pitchFamily="18" charset="0"/>
                      </a:rPr>
                      <m:t>=0</m:t>
                    </m:r>
                  </m:oMath>
                </a14:m>
                <a:r>
                  <a:rPr lang="en-US" dirty="0"/>
                  <a:t> </a:t>
                </a:r>
              </a:p>
              <a:p>
                <a:r>
                  <a:rPr lang="en-US" sz="1800" dirty="0">
                    <a:effectLst/>
                    <a:latin typeface="ACaslonPro"/>
                  </a:rPr>
                  <a:t>since they are unchanged when we switch </a:t>
                </a:r>
                <a:r>
                  <a:rPr lang="en-US" sz="1800" i="1" dirty="0">
                    <a:effectLst/>
                    <a:latin typeface="ACaslonPro"/>
                  </a:rPr>
                  <a:t>x </a:t>
                </a:r>
                <a:r>
                  <a:rPr lang="en-US" sz="1800" dirty="0">
                    <a:effectLst/>
                    <a:latin typeface="ACaslonPro"/>
                  </a:rPr>
                  <a:t>and </a:t>
                </a:r>
                <a:r>
                  <a:rPr lang="en-US" sz="1800" i="1" dirty="0">
                    <a:effectLst/>
                    <a:latin typeface="ACaslonPro"/>
                  </a:rPr>
                  <a:t>y</a:t>
                </a:r>
                <a:r>
                  <a:rPr lang="en-US" sz="1800" dirty="0">
                    <a:effectLst/>
                    <a:latin typeface="ACaslonPro"/>
                  </a:rPr>
                  <a:t>. Now,</a:t>
                </a:r>
                <a:endParaRPr lang="en-US" dirty="0"/>
              </a:p>
            </p:txBody>
          </p:sp>
        </mc:Choice>
        <mc:Fallback xmlns="">
          <p:sp>
            <p:nvSpPr>
              <p:cNvPr id="12" name="TextBox 11">
                <a:extLst>
                  <a:ext uri="{FF2B5EF4-FFF2-40B4-BE49-F238E27FC236}">
                    <a16:creationId xmlns:a16="http://schemas.microsoft.com/office/drawing/2014/main" id="{1ED8BE2F-DFC2-1243-B771-4A0C633C0C3B}"/>
                  </a:ext>
                </a:extLst>
              </p:cNvPr>
              <p:cNvSpPr txBox="1">
                <a:spLocks noRot="1" noChangeAspect="1" noMove="1" noResize="1" noEditPoints="1" noAdjustHandles="1" noChangeArrowheads="1" noChangeShapeType="1" noTextEdit="1"/>
              </p:cNvSpPr>
              <p:nvPr/>
            </p:nvSpPr>
            <p:spPr>
              <a:xfrm>
                <a:off x="324581" y="4562567"/>
                <a:ext cx="11072005" cy="923330"/>
              </a:xfrm>
              <a:prstGeom prst="rect">
                <a:avLst/>
              </a:prstGeom>
              <a:blipFill>
                <a:blip r:embed="rId7"/>
                <a:stretch>
                  <a:fillRect l="-458" t="-2703" b="-9459"/>
                </a:stretch>
              </a:blipFill>
            </p:spPr>
            <p:txBody>
              <a:bodyPr/>
              <a:lstStyle/>
              <a:p>
                <a:r>
                  <a:rPr lang="en-US">
                    <a:noFill/>
                  </a:rPr>
                  <a:t> </a:t>
                </a:r>
              </a:p>
            </p:txBody>
          </p:sp>
        </mc:Fallback>
      </mc:AlternateContent>
      <p:pic>
        <p:nvPicPr>
          <p:cNvPr id="14" name="Picture 13" descr="A close up of a number&#10;&#10;Description automatically generated with medium confidence">
            <a:extLst>
              <a:ext uri="{FF2B5EF4-FFF2-40B4-BE49-F238E27FC236}">
                <a16:creationId xmlns:a16="http://schemas.microsoft.com/office/drawing/2014/main" id="{464D4718-8566-4AA0-66CE-4BD7E1CDB954}"/>
              </a:ext>
            </a:extLst>
          </p:cNvPr>
          <p:cNvPicPr>
            <a:picLocks noChangeAspect="1"/>
          </p:cNvPicPr>
          <p:nvPr/>
        </p:nvPicPr>
        <p:blipFill>
          <a:blip r:embed="rId8"/>
          <a:stretch>
            <a:fillRect/>
          </a:stretch>
        </p:blipFill>
        <p:spPr>
          <a:xfrm>
            <a:off x="3612572" y="5599271"/>
            <a:ext cx="4533900" cy="100330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3368B0E-06DC-D8A1-5E6B-F3D90019D6B9}"/>
                  </a:ext>
                </a:extLst>
              </p:cNvPr>
              <p:cNvSpPr txBox="1"/>
              <p:nvPr/>
            </p:nvSpPr>
            <p:spPr>
              <a:xfrm>
                <a:off x="8917456" y="5599271"/>
                <a:ext cx="2325508" cy="923330"/>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Sub>
                  </m:oMath>
                </a14:m>
                <a:r>
                  <a:rPr lang="en-US" dirty="0"/>
                  <a:t> not eigenstate of </a:t>
                </a:r>
                <a14:m>
                  <m:oMath xmlns:m="http://schemas.openxmlformats.org/officeDocument/2006/math">
                    <m:r>
                      <a:rPr lang="en-US" i="1" dirty="0" smtClean="0">
                        <a:latin typeface="Cambria Math" panose="02040503050406030204" pitchFamily="18" charset="0"/>
                      </a:rPr>
                      <m:t>𝐷</m:t>
                    </m:r>
                  </m:oMath>
                </a14:m>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not eigenstate of </a:t>
                </a:r>
                <a14:m>
                  <m:oMath xmlns:m="http://schemas.openxmlformats.org/officeDocument/2006/math">
                    <m:r>
                      <a:rPr lang="en-US" i="1" dirty="0" smtClean="0">
                        <a:latin typeface="Cambria Math" panose="02040503050406030204" pitchFamily="18" charset="0"/>
                      </a:rPr>
                      <m:t>𝐷</m:t>
                    </m:r>
                  </m:oMath>
                </a14:m>
                <a:endParaRPr lang="en-US" dirty="0"/>
              </a:p>
            </p:txBody>
          </p:sp>
        </mc:Choice>
        <mc:Fallback>
          <p:sp>
            <p:nvSpPr>
              <p:cNvPr id="2" name="TextBox 1">
                <a:extLst>
                  <a:ext uri="{FF2B5EF4-FFF2-40B4-BE49-F238E27FC236}">
                    <a16:creationId xmlns:a16="http://schemas.microsoft.com/office/drawing/2014/main" id="{23368B0E-06DC-D8A1-5E6B-F3D90019D6B9}"/>
                  </a:ext>
                </a:extLst>
              </p:cNvPr>
              <p:cNvSpPr txBox="1">
                <a:spLocks noRot="1" noChangeAspect="1" noMove="1" noResize="1" noEditPoints="1" noAdjustHandles="1" noChangeArrowheads="1" noChangeShapeType="1" noTextEdit="1"/>
              </p:cNvSpPr>
              <p:nvPr/>
            </p:nvSpPr>
            <p:spPr>
              <a:xfrm>
                <a:off x="8917456" y="5599271"/>
                <a:ext cx="2325508" cy="923330"/>
              </a:xfrm>
              <a:prstGeom prst="rect">
                <a:avLst/>
              </a:prstGeom>
              <a:blipFill>
                <a:blip r:embed="rId9"/>
                <a:stretch>
                  <a:fillRect l="-543" t="-4110" b="-9589"/>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A8B5C509-2496-503A-B05C-9DAFD2B1CEC5}"/>
              </a:ext>
            </a:extLst>
          </p:cNvPr>
          <p:cNvSpPr/>
          <p:nvPr/>
        </p:nvSpPr>
        <p:spPr>
          <a:xfrm>
            <a:off x="8499764" y="5925004"/>
            <a:ext cx="228600" cy="3518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36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840F9D-E1E4-0C50-CE2F-E2CD2CF9CF8F}"/>
                  </a:ext>
                </a:extLst>
              </p:cNvPr>
              <p:cNvSpPr txBox="1"/>
              <p:nvPr/>
            </p:nvSpPr>
            <p:spPr>
              <a:xfrm>
                <a:off x="245917" y="1004577"/>
                <a:ext cx="11279332" cy="369332"/>
              </a:xfrm>
              <a:prstGeom prst="rect">
                <a:avLst/>
              </a:prstGeom>
              <a:noFill/>
            </p:spPr>
            <p:txBody>
              <a:bodyPr wrap="square">
                <a:spAutoFit/>
              </a:bodyPr>
              <a:lstStyle/>
              <a:p>
                <a:r>
                  <a:rPr lang="en-US" sz="1800" dirty="0">
                    <a:effectLst/>
                    <a:latin typeface="ACaslonPro"/>
                  </a:rPr>
                  <a:t>Therefore, our degenerate eigenstates are not eigenstates of </a:t>
                </a:r>
                <a14:m>
                  <m:oMath xmlns:m="http://schemas.openxmlformats.org/officeDocument/2006/math">
                    <m:r>
                      <a:rPr lang="en-US" sz="1800" i="1" dirty="0" smtClean="0">
                        <a:effectLst/>
                        <a:latin typeface="Cambria Math" panose="02040503050406030204" pitchFamily="18" charset="0"/>
                      </a:rPr>
                      <m:t>𝐷</m:t>
                    </m:r>
                  </m:oMath>
                </a14:m>
                <a:r>
                  <a:rPr lang="en-US" dirty="0"/>
                  <a:t>. But we can construct linear combinations that </a:t>
                </a:r>
                <a:r>
                  <a:rPr lang="en-US" i="1" dirty="0"/>
                  <a:t>are</a:t>
                </a:r>
                <a:r>
                  <a:rPr lang="en-US" dirty="0"/>
                  <a:t>: </a:t>
                </a:r>
              </a:p>
            </p:txBody>
          </p:sp>
        </mc:Choice>
        <mc:Fallback xmlns="">
          <p:sp>
            <p:nvSpPr>
              <p:cNvPr id="4" name="TextBox 3">
                <a:extLst>
                  <a:ext uri="{FF2B5EF4-FFF2-40B4-BE49-F238E27FC236}">
                    <a16:creationId xmlns:a16="http://schemas.microsoft.com/office/drawing/2014/main" id="{63840F9D-E1E4-0C50-CE2F-E2CD2CF9CF8F}"/>
                  </a:ext>
                </a:extLst>
              </p:cNvPr>
              <p:cNvSpPr txBox="1">
                <a:spLocks noRot="1" noChangeAspect="1" noMove="1" noResize="1" noEditPoints="1" noAdjustHandles="1" noChangeArrowheads="1" noChangeShapeType="1" noTextEdit="1"/>
              </p:cNvSpPr>
              <p:nvPr/>
            </p:nvSpPr>
            <p:spPr>
              <a:xfrm>
                <a:off x="245917" y="1004577"/>
                <a:ext cx="11279332" cy="369332"/>
              </a:xfrm>
              <a:prstGeom prst="rect">
                <a:avLst/>
              </a:prstGeom>
              <a:blipFill>
                <a:blip r:embed="rId2"/>
                <a:stretch>
                  <a:fillRect l="-450" t="-10000" b="-26667"/>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2579EF15-E9DC-5821-AF12-3FABFE87ADD5}"/>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``Good states’’ theorem: Application</a:t>
            </a:r>
          </a:p>
        </p:txBody>
      </p:sp>
      <p:pic>
        <p:nvPicPr>
          <p:cNvPr id="7" name="Picture 6" descr="A black text on a white background&#10;&#10;Description automatically generated">
            <a:extLst>
              <a:ext uri="{FF2B5EF4-FFF2-40B4-BE49-F238E27FC236}">
                <a16:creationId xmlns:a16="http://schemas.microsoft.com/office/drawing/2014/main" id="{D3B54274-DD87-F5DA-A222-B1D119DB801F}"/>
              </a:ext>
            </a:extLst>
          </p:cNvPr>
          <p:cNvPicPr>
            <a:picLocks noChangeAspect="1"/>
          </p:cNvPicPr>
          <p:nvPr/>
        </p:nvPicPr>
        <p:blipFill>
          <a:blip r:embed="rId3"/>
          <a:stretch>
            <a:fillRect/>
          </a:stretch>
        </p:blipFill>
        <p:spPr>
          <a:xfrm>
            <a:off x="4458855" y="1511673"/>
            <a:ext cx="2235200" cy="546100"/>
          </a:xfrm>
          <a:prstGeom prst="rect">
            <a:avLst/>
          </a:prstGeom>
        </p:spPr>
      </p:pic>
      <p:sp>
        <p:nvSpPr>
          <p:cNvPr id="9" name="TextBox 8">
            <a:extLst>
              <a:ext uri="{FF2B5EF4-FFF2-40B4-BE49-F238E27FC236}">
                <a16:creationId xmlns:a16="http://schemas.microsoft.com/office/drawing/2014/main" id="{FA228C52-CEF9-47A5-6744-492DA2BE896B}"/>
              </a:ext>
            </a:extLst>
          </p:cNvPr>
          <p:cNvSpPr txBox="1"/>
          <p:nvPr/>
        </p:nvSpPr>
        <p:spPr>
          <a:xfrm>
            <a:off x="245917" y="1812757"/>
            <a:ext cx="6104658" cy="369332"/>
          </a:xfrm>
          <a:prstGeom prst="rect">
            <a:avLst/>
          </a:prstGeom>
          <a:noFill/>
        </p:spPr>
        <p:txBody>
          <a:bodyPr wrap="square">
            <a:spAutoFit/>
          </a:bodyPr>
          <a:lstStyle/>
          <a:p>
            <a:r>
              <a:rPr lang="en-US" sz="1800" dirty="0">
                <a:effectLst/>
                <a:latin typeface="ACaslonPro"/>
              </a:rPr>
              <a:t>Then </a:t>
            </a:r>
            <a:endParaRPr lang="en-US" dirty="0"/>
          </a:p>
        </p:txBody>
      </p:sp>
      <p:pic>
        <p:nvPicPr>
          <p:cNvPr id="11" name="Picture 10">
            <a:extLst>
              <a:ext uri="{FF2B5EF4-FFF2-40B4-BE49-F238E27FC236}">
                <a16:creationId xmlns:a16="http://schemas.microsoft.com/office/drawing/2014/main" id="{4D42187A-083E-A181-51B6-9CADBB999190}"/>
              </a:ext>
            </a:extLst>
          </p:cNvPr>
          <p:cNvPicPr>
            <a:picLocks noChangeAspect="1"/>
          </p:cNvPicPr>
          <p:nvPr/>
        </p:nvPicPr>
        <p:blipFill>
          <a:blip r:embed="rId4"/>
          <a:stretch>
            <a:fillRect/>
          </a:stretch>
        </p:blipFill>
        <p:spPr>
          <a:xfrm>
            <a:off x="1690255" y="2358858"/>
            <a:ext cx="7772400" cy="59240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350EBD4-5C1A-C58C-5374-C6FAEB08D3D4}"/>
                  </a:ext>
                </a:extLst>
              </p:cNvPr>
              <p:cNvSpPr txBox="1"/>
              <p:nvPr/>
            </p:nvSpPr>
            <p:spPr>
              <a:xfrm>
                <a:off x="245917" y="3128035"/>
                <a:ext cx="11745192" cy="2031325"/>
              </a:xfrm>
              <a:prstGeom prst="rect">
                <a:avLst/>
              </a:prstGeom>
              <a:noFill/>
            </p:spPr>
            <p:txBody>
              <a:bodyPr wrap="square">
                <a:spAutoFit/>
              </a:bodyPr>
              <a:lstStyle/>
              <a:p>
                <a:r>
                  <a:rPr lang="en-US" sz="1800" dirty="0">
                    <a:effectLst/>
                    <a:latin typeface="ACaslonPro"/>
                  </a:rPr>
                  <a:t>These are “good” states, since they are eigenstates of an operator with distinct eigenvalues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1</m:t>
                    </m:r>
                  </m:oMath>
                </a14:m>
                <a:r>
                  <a:rPr lang="en-US" sz="1800" dirty="0">
                    <a:effectLst/>
                    <a:latin typeface="ACaslonPro"/>
                  </a:rPr>
                  <a:t> and </a:t>
                </a:r>
                <a14:m>
                  <m:oMath xmlns:m="http://schemas.openxmlformats.org/officeDocument/2006/math">
                    <m:r>
                      <a:rPr lang="en-US" sz="1800" i="1" dirty="0" smtClean="0">
                        <a:effectLst/>
                        <a:latin typeface="Cambria Math" panose="02040503050406030204" pitchFamily="18" charset="0"/>
                      </a:rPr>
                      <m:t>𝐷</m:t>
                    </m:r>
                  </m:oMath>
                </a14:m>
                <a:r>
                  <a:rPr lang="en-US" sz="1800" dirty="0">
                    <a:effectLst/>
                    <a:latin typeface="ACaslonPro"/>
                  </a:rPr>
                  <a:t> commutes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oMath>
                </a14:m>
                <a:r>
                  <a:rPr lang="en-US" dirty="0">
                    <a:latin typeface="ACaslonPro"/>
                  </a:rPr>
                  <a:t>. </a:t>
                </a:r>
              </a:p>
              <a:p>
                <a:endParaRPr lang="en-US" dirty="0">
                  <a:latin typeface="ACaslonPro"/>
                </a:endParaRPr>
              </a:p>
              <a:p>
                <a:r>
                  <a:rPr lang="en-US" sz="1800" b="1" dirty="0">
                    <a:effectLst/>
                    <a:latin typeface="ACaslonPro"/>
                  </a:rPr>
                  <a:t>Moral: </a:t>
                </a:r>
                <a:r>
                  <a:rPr lang="en-US" sz="1800" dirty="0">
                    <a:effectLst/>
                    <a:latin typeface="ACaslonPro"/>
                  </a:rPr>
                  <a:t>If you’re faced with degenerate states, look around for some </a:t>
                </a:r>
                <a:r>
                  <a:rPr lang="en-US" dirty="0">
                    <a:latin typeface="ACaslonPro"/>
                  </a:rPr>
                  <a:t>H</a:t>
                </a:r>
                <a:r>
                  <a:rPr lang="en-US" sz="1800" dirty="0">
                    <a:effectLst/>
                    <a:latin typeface="ACaslonPro"/>
                  </a:rPr>
                  <a:t>ermitian operator </a:t>
                </a:r>
                <a14:m>
                  <m:oMath xmlns:m="http://schemas.openxmlformats.org/officeDocument/2006/math">
                    <m:r>
                      <a:rPr lang="en-US" sz="1800" i="1" dirty="0" smtClean="0">
                        <a:effectLst/>
                        <a:latin typeface="Cambria Math" panose="02040503050406030204" pitchFamily="18" charset="0"/>
                      </a:rPr>
                      <m:t>𝐴</m:t>
                    </m:r>
                  </m:oMath>
                </a14:m>
                <a:r>
                  <a:rPr lang="en-US" dirty="0"/>
                  <a:t> that </a:t>
                </a:r>
                <a:r>
                  <a:rPr lang="en-US" dirty="0">
                    <a:latin typeface="ACaslonPro"/>
                  </a:rPr>
                  <a:t>commutes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0</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oMath>
                </a14:m>
                <a:r>
                  <a:rPr lang="en-US" dirty="0">
                    <a:latin typeface="ACaslonPro"/>
                  </a:rPr>
                  <a:t>. </a:t>
                </a:r>
              </a:p>
              <a:p>
                <a:r>
                  <a:rPr lang="en-US" dirty="0">
                    <a:latin typeface="ACaslonPro"/>
                  </a:rPr>
                  <a:t>P</a:t>
                </a:r>
                <a:r>
                  <a:rPr lang="en-US" sz="1800" dirty="0">
                    <a:effectLst/>
                    <a:latin typeface="ACaslonPro"/>
                  </a:rPr>
                  <a:t>ick as your unperturbed states ones that are simultaneously eigenfunctions of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dirty="0"/>
                  <a:t> and </a:t>
                </a:r>
                <a14:m>
                  <m:oMath xmlns:m="http://schemas.openxmlformats.org/officeDocument/2006/math">
                    <m:r>
                      <a:rPr lang="en-US" i="1" dirty="0">
                        <a:latin typeface="Cambria Math" panose="02040503050406030204" pitchFamily="18" charset="0"/>
                      </a:rPr>
                      <m:t>𝐴</m:t>
                    </m:r>
                  </m:oMath>
                </a14:m>
                <a:r>
                  <a:rPr lang="en-US" dirty="0"/>
                  <a:t> (with </a:t>
                </a:r>
                <a:r>
                  <a:rPr lang="en-US" i="1" dirty="0"/>
                  <a:t>distinct </a:t>
                </a:r>
                <a:r>
                  <a:rPr lang="en-US" dirty="0"/>
                  <a:t>eigenvalues). Then use </a:t>
                </a:r>
                <a:r>
                  <a:rPr lang="en-US" i="1" dirty="0"/>
                  <a:t>ordinary </a:t>
                </a:r>
                <a:r>
                  <a:rPr lang="en-US" dirty="0"/>
                  <a:t>first-order perturbation theory. If you can’t find such an operator, we’ll have to resort to the eigenvalue equation, but in practice this is seldom necessary. </a:t>
                </a:r>
              </a:p>
            </p:txBody>
          </p:sp>
        </mc:Choice>
        <mc:Fallback xmlns="">
          <p:sp>
            <p:nvSpPr>
              <p:cNvPr id="13" name="TextBox 12">
                <a:extLst>
                  <a:ext uri="{FF2B5EF4-FFF2-40B4-BE49-F238E27FC236}">
                    <a16:creationId xmlns:a16="http://schemas.microsoft.com/office/drawing/2014/main" id="{9350EBD4-5C1A-C58C-5374-C6FAEB08D3D4}"/>
                  </a:ext>
                </a:extLst>
              </p:cNvPr>
              <p:cNvSpPr txBox="1">
                <a:spLocks noRot="1" noChangeAspect="1" noMove="1" noResize="1" noEditPoints="1" noAdjustHandles="1" noChangeArrowheads="1" noChangeShapeType="1" noTextEdit="1"/>
              </p:cNvSpPr>
              <p:nvPr/>
            </p:nvSpPr>
            <p:spPr>
              <a:xfrm>
                <a:off x="245917" y="3128035"/>
                <a:ext cx="11745192" cy="2031325"/>
              </a:xfrm>
              <a:prstGeom prst="rect">
                <a:avLst/>
              </a:prstGeom>
              <a:blipFill>
                <a:blip r:embed="rId5"/>
                <a:stretch>
                  <a:fillRect l="-432" t="-1242" b="-3727"/>
                </a:stretch>
              </a:blipFill>
            </p:spPr>
            <p:txBody>
              <a:bodyPr/>
              <a:lstStyle/>
              <a:p>
                <a:r>
                  <a:rPr lang="en-US">
                    <a:noFill/>
                  </a:rPr>
                  <a:t> </a:t>
                </a:r>
              </a:p>
            </p:txBody>
          </p:sp>
        </mc:Fallback>
      </mc:AlternateContent>
    </p:spTree>
    <p:extLst>
      <p:ext uri="{BB962C8B-B14F-4D97-AF65-F5344CB8AC3E}">
        <p14:creationId xmlns:p14="http://schemas.microsoft.com/office/powerpoint/2010/main" val="376400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28AD2-B459-4AD2-CCF0-C11327BA3E06}"/>
              </a:ext>
            </a:extLst>
          </p:cNvPr>
          <p:cNvSpPr>
            <a:spLocks noGrp="1"/>
          </p:cNvSpPr>
          <p:nvPr>
            <p:ph type="title"/>
          </p:nvPr>
        </p:nvSpPr>
        <p:spPr>
          <a:xfrm>
            <a:off x="304800" y="0"/>
            <a:ext cx="10515600" cy="1325563"/>
          </a:xfrm>
        </p:spPr>
        <p:txBody>
          <a:bodyPr/>
          <a:lstStyle/>
          <a:p>
            <a:r>
              <a:rPr lang="en-US" dirty="0"/>
              <a:t>Preparation for TEST1: Problem 1, Ch 6</a:t>
            </a:r>
          </a:p>
        </p:txBody>
      </p:sp>
      <p:pic>
        <p:nvPicPr>
          <p:cNvPr id="3" name="Picture 2" descr="A white background with black text&#10;&#10;Description automatically generated">
            <a:extLst>
              <a:ext uri="{FF2B5EF4-FFF2-40B4-BE49-F238E27FC236}">
                <a16:creationId xmlns:a16="http://schemas.microsoft.com/office/drawing/2014/main" id="{04CE4C93-B98E-2451-2286-FB7DF4FF023C}"/>
              </a:ext>
            </a:extLst>
          </p:cNvPr>
          <p:cNvPicPr>
            <a:picLocks noChangeAspect="1"/>
          </p:cNvPicPr>
          <p:nvPr/>
        </p:nvPicPr>
        <p:blipFill>
          <a:blip r:embed="rId2"/>
          <a:stretch>
            <a:fillRect/>
          </a:stretch>
        </p:blipFill>
        <p:spPr>
          <a:xfrm>
            <a:off x="323774" y="1080653"/>
            <a:ext cx="7772400" cy="1206062"/>
          </a:xfrm>
          <a:prstGeom prst="rect">
            <a:avLst/>
          </a:prstGeom>
        </p:spPr>
      </p:pic>
      <p:pic>
        <p:nvPicPr>
          <p:cNvPr id="5" name="Picture 4" descr="A mathematical equation with numbers and a plus&#10;&#10;Description automatically generated">
            <a:extLst>
              <a:ext uri="{FF2B5EF4-FFF2-40B4-BE49-F238E27FC236}">
                <a16:creationId xmlns:a16="http://schemas.microsoft.com/office/drawing/2014/main" id="{017ED5A0-103A-02E8-12F3-402C0C1A417C}"/>
              </a:ext>
            </a:extLst>
          </p:cNvPr>
          <p:cNvPicPr>
            <a:picLocks noChangeAspect="1"/>
          </p:cNvPicPr>
          <p:nvPr/>
        </p:nvPicPr>
        <p:blipFill>
          <a:blip r:embed="rId3"/>
          <a:stretch>
            <a:fillRect/>
          </a:stretch>
        </p:blipFill>
        <p:spPr>
          <a:xfrm>
            <a:off x="304800" y="2899500"/>
            <a:ext cx="2324100" cy="82550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CE813276-5700-A54E-8110-195536082009}"/>
              </a:ext>
            </a:extLst>
          </p:cNvPr>
          <p:cNvPicPr>
            <a:picLocks noChangeAspect="1"/>
          </p:cNvPicPr>
          <p:nvPr/>
        </p:nvPicPr>
        <p:blipFill>
          <a:blip r:embed="rId4"/>
          <a:stretch>
            <a:fillRect/>
          </a:stretch>
        </p:blipFill>
        <p:spPr>
          <a:xfrm>
            <a:off x="4522604" y="3518779"/>
            <a:ext cx="7350710" cy="3172968"/>
          </a:xfrm>
          <a:prstGeom prst="rect">
            <a:avLst/>
          </a:prstGeom>
        </p:spPr>
      </p:pic>
      <p:sp>
        <p:nvSpPr>
          <p:cNvPr id="10" name="TextBox 9">
            <a:extLst>
              <a:ext uri="{FF2B5EF4-FFF2-40B4-BE49-F238E27FC236}">
                <a16:creationId xmlns:a16="http://schemas.microsoft.com/office/drawing/2014/main" id="{19B1F771-10F1-DD53-28C9-5CFC836D0A31}"/>
              </a:ext>
            </a:extLst>
          </p:cNvPr>
          <p:cNvSpPr txBox="1"/>
          <p:nvPr/>
        </p:nvSpPr>
        <p:spPr>
          <a:xfrm>
            <a:off x="304800" y="2486374"/>
            <a:ext cx="10283584" cy="369332"/>
          </a:xfrm>
          <a:prstGeom prst="rect">
            <a:avLst/>
          </a:prstGeom>
          <a:noFill/>
        </p:spPr>
        <p:txBody>
          <a:bodyPr wrap="none" rtlCol="0">
            <a:spAutoFit/>
          </a:bodyPr>
          <a:lstStyle/>
          <a:p>
            <a:r>
              <a:rPr lang="en-US" dirty="0"/>
              <a:t>We have a particle of mass m moving a region of space where there is the simple harmonic motion potential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DC04C4-6617-994F-3B78-EBB4E52F5514}"/>
                  </a:ext>
                </a:extLst>
              </p:cNvPr>
              <p:cNvSpPr txBox="1"/>
              <p:nvPr/>
            </p:nvSpPr>
            <p:spPr>
              <a:xfrm>
                <a:off x="3089706" y="3055365"/>
                <a:ext cx="7976612" cy="369332"/>
              </a:xfrm>
              <a:prstGeom prst="rect">
                <a:avLst/>
              </a:prstGeom>
              <a:noFill/>
            </p:spPr>
            <p:txBody>
              <a:bodyPr wrap="square" rtlCol="0">
                <a:spAutoFit/>
              </a:bodyPr>
              <a:lstStyle/>
              <a:p>
                <a:r>
                  <a:rPr lang="en-US" dirty="0"/>
                  <a:t>All we need is to work out the relation                                       on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𝑛</m:t>
                        </m:r>
                      </m:sub>
                    </m:sSub>
                  </m:oMath>
                </a14:m>
                <a:r>
                  <a:rPr lang="en-US" dirty="0"/>
                  <a:t> with</a:t>
                </a:r>
              </a:p>
            </p:txBody>
          </p:sp>
        </mc:Choice>
        <mc:Fallback xmlns="">
          <p:sp>
            <p:nvSpPr>
              <p:cNvPr id="11" name="TextBox 10">
                <a:extLst>
                  <a:ext uri="{FF2B5EF4-FFF2-40B4-BE49-F238E27FC236}">
                    <a16:creationId xmlns:a16="http://schemas.microsoft.com/office/drawing/2014/main" id="{6CDC04C4-6617-994F-3B78-EBB4E52F5514}"/>
                  </a:ext>
                </a:extLst>
              </p:cNvPr>
              <p:cNvSpPr txBox="1">
                <a:spLocks noRot="1" noChangeAspect="1" noMove="1" noResize="1" noEditPoints="1" noAdjustHandles="1" noChangeArrowheads="1" noChangeShapeType="1" noTextEdit="1"/>
              </p:cNvSpPr>
              <p:nvPr/>
            </p:nvSpPr>
            <p:spPr>
              <a:xfrm>
                <a:off x="3089706" y="3055365"/>
                <a:ext cx="7976612" cy="369332"/>
              </a:xfrm>
              <a:prstGeom prst="rect">
                <a:avLst/>
              </a:prstGeom>
              <a:blipFill>
                <a:blip r:embed="rId5"/>
                <a:stretch>
                  <a:fillRect l="-636" t="-6667" b="-26667"/>
                </a:stretch>
              </a:blipFill>
            </p:spPr>
            <p:txBody>
              <a:bodyPr/>
              <a:lstStyle/>
              <a:p>
                <a:r>
                  <a:rPr lang="en-US">
                    <a:noFill/>
                  </a:rPr>
                  <a:t> </a:t>
                </a:r>
              </a:p>
            </p:txBody>
          </p:sp>
        </mc:Fallback>
      </mc:AlternateContent>
      <p:pic>
        <p:nvPicPr>
          <p:cNvPr id="13" name="Picture 12" descr="A math equation with a couple of lines&#10;&#10;Description automatically generated with medium confidence">
            <a:extLst>
              <a:ext uri="{FF2B5EF4-FFF2-40B4-BE49-F238E27FC236}">
                <a16:creationId xmlns:a16="http://schemas.microsoft.com/office/drawing/2014/main" id="{E6F4DF16-77C4-E885-243F-EF89812DD6C1}"/>
              </a:ext>
            </a:extLst>
          </p:cNvPr>
          <p:cNvPicPr>
            <a:picLocks noChangeAspect="1"/>
          </p:cNvPicPr>
          <p:nvPr/>
        </p:nvPicPr>
        <p:blipFill>
          <a:blip r:embed="rId6"/>
          <a:stretch>
            <a:fillRect/>
          </a:stretch>
        </p:blipFill>
        <p:spPr>
          <a:xfrm>
            <a:off x="213991" y="3857914"/>
            <a:ext cx="2505718" cy="521324"/>
          </a:xfrm>
          <a:prstGeom prst="rect">
            <a:avLst/>
          </a:prstGeom>
        </p:spPr>
      </p:pic>
      <p:pic>
        <p:nvPicPr>
          <p:cNvPr id="14" name="Picture 13" descr="A white rectangular with black lines and symbols&#10;&#10;Description automatically generated">
            <a:extLst>
              <a:ext uri="{FF2B5EF4-FFF2-40B4-BE49-F238E27FC236}">
                <a16:creationId xmlns:a16="http://schemas.microsoft.com/office/drawing/2014/main" id="{29934096-A4D9-1C38-3685-7C12049F8FA2}"/>
              </a:ext>
            </a:extLst>
          </p:cNvPr>
          <p:cNvPicPr>
            <a:picLocks noChangeAspect="1"/>
          </p:cNvPicPr>
          <p:nvPr/>
        </p:nvPicPr>
        <p:blipFill>
          <a:blip r:embed="rId7"/>
          <a:stretch>
            <a:fillRect/>
          </a:stretch>
        </p:blipFill>
        <p:spPr>
          <a:xfrm>
            <a:off x="213991" y="4481417"/>
            <a:ext cx="4223993" cy="769426"/>
          </a:xfrm>
          <a:prstGeom prst="rect">
            <a:avLst/>
          </a:prstGeom>
        </p:spPr>
      </p:pic>
      <p:pic>
        <p:nvPicPr>
          <p:cNvPr id="15" name="Picture 14" descr="A black and white rectangular sign with a black line and a white rectangle with a black line and a white background&#10;&#10;Description automatically generated with medium confidence">
            <a:extLst>
              <a:ext uri="{FF2B5EF4-FFF2-40B4-BE49-F238E27FC236}">
                <a16:creationId xmlns:a16="http://schemas.microsoft.com/office/drawing/2014/main" id="{CB0A51A3-8D65-59D2-9858-72BC42133E19}"/>
              </a:ext>
            </a:extLst>
          </p:cNvPr>
          <p:cNvPicPr>
            <a:picLocks noChangeAspect="1"/>
          </p:cNvPicPr>
          <p:nvPr/>
        </p:nvPicPr>
        <p:blipFill>
          <a:blip r:embed="rId8"/>
          <a:stretch>
            <a:fillRect/>
          </a:stretch>
        </p:blipFill>
        <p:spPr>
          <a:xfrm>
            <a:off x="298611" y="6122449"/>
            <a:ext cx="1394131" cy="564942"/>
          </a:xfrm>
          <a:prstGeom prst="rect">
            <a:avLst/>
          </a:prstGeom>
        </p:spPr>
      </p:pic>
      <p:sp>
        <p:nvSpPr>
          <p:cNvPr id="16" name="Right Arrow 15">
            <a:extLst>
              <a:ext uri="{FF2B5EF4-FFF2-40B4-BE49-F238E27FC236}">
                <a16:creationId xmlns:a16="http://schemas.microsoft.com/office/drawing/2014/main" id="{7A9D0E8D-BE58-F352-E081-F8DB660A96A5}"/>
              </a:ext>
            </a:extLst>
          </p:cNvPr>
          <p:cNvSpPr/>
          <p:nvPr/>
        </p:nvSpPr>
        <p:spPr>
          <a:xfrm>
            <a:off x="4711873" y="5186331"/>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black symbols on a white background&#10;&#10;Description automatically generated">
            <a:extLst>
              <a:ext uri="{FF2B5EF4-FFF2-40B4-BE49-F238E27FC236}">
                <a16:creationId xmlns:a16="http://schemas.microsoft.com/office/drawing/2014/main" id="{FB689617-EE6B-F1C0-60C1-E7DB30135B6F}"/>
              </a:ext>
            </a:extLst>
          </p:cNvPr>
          <p:cNvPicPr>
            <a:picLocks noChangeAspect="1"/>
          </p:cNvPicPr>
          <p:nvPr/>
        </p:nvPicPr>
        <p:blipFill>
          <a:blip r:embed="rId9"/>
          <a:stretch>
            <a:fillRect/>
          </a:stretch>
        </p:blipFill>
        <p:spPr>
          <a:xfrm>
            <a:off x="6749139" y="3055365"/>
            <a:ext cx="1866079" cy="357746"/>
          </a:xfrm>
          <a:prstGeom prst="rect">
            <a:avLst/>
          </a:prstGeom>
        </p:spPr>
      </p:pic>
      <p:pic>
        <p:nvPicPr>
          <p:cNvPr id="24" name="Picture 23" descr="A black text on a white background&#10;&#10;Description automatically generated">
            <a:extLst>
              <a:ext uri="{FF2B5EF4-FFF2-40B4-BE49-F238E27FC236}">
                <a16:creationId xmlns:a16="http://schemas.microsoft.com/office/drawing/2014/main" id="{80C4DC47-D064-0D47-382E-BF27A3F8EB3F}"/>
              </a:ext>
            </a:extLst>
          </p:cNvPr>
          <p:cNvPicPr>
            <a:picLocks noChangeAspect="1"/>
          </p:cNvPicPr>
          <p:nvPr/>
        </p:nvPicPr>
        <p:blipFill>
          <a:blip r:embed="rId10"/>
          <a:stretch>
            <a:fillRect/>
          </a:stretch>
        </p:blipFill>
        <p:spPr>
          <a:xfrm>
            <a:off x="9926782" y="3036309"/>
            <a:ext cx="1539080" cy="506991"/>
          </a:xfrm>
          <a:prstGeom prst="rect">
            <a:avLst/>
          </a:prstGeom>
        </p:spPr>
      </p:pic>
      <p:pic>
        <p:nvPicPr>
          <p:cNvPr id="25" name="Picture 24">
            <a:extLst>
              <a:ext uri="{FF2B5EF4-FFF2-40B4-BE49-F238E27FC236}">
                <a16:creationId xmlns:a16="http://schemas.microsoft.com/office/drawing/2014/main" id="{3EA46312-914E-8A14-4BBE-B431AB2038CE}"/>
              </a:ext>
            </a:extLst>
          </p:cNvPr>
          <p:cNvPicPr>
            <a:picLocks noChangeAspect="1"/>
          </p:cNvPicPr>
          <p:nvPr/>
        </p:nvPicPr>
        <p:blipFill>
          <a:blip r:embed="rId11"/>
          <a:stretch>
            <a:fillRect/>
          </a:stretch>
        </p:blipFill>
        <p:spPr>
          <a:xfrm>
            <a:off x="266873" y="5487148"/>
            <a:ext cx="4024572" cy="42545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DF87F9-9D1A-CFE3-59DF-B8AA5552856E}"/>
                  </a:ext>
                </a:extLst>
              </p:cNvPr>
              <p:cNvSpPr txBox="1"/>
              <p:nvPr/>
            </p:nvSpPr>
            <p:spPr>
              <a:xfrm>
                <a:off x="11295783" y="5284911"/>
                <a:ext cx="344966"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1" i="1" dirty="0" smtClean="0">
                          <a:latin typeface="Cambria Math" panose="02040503050406030204" pitchFamily="18" charset="0"/>
                        </a:rPr>
                        <m:t>−</m:t>
                      </m:r>
                      <m:r>
                        <a:rPr lang="en-US" sz="800" b="1" i="1" dirty="0" smtClean="0">
                          <a:latin typeface="Cambria Math" panose="02040503050406030204" pitchFamily="18" charset="0"/>
                        </a:rPr>
                        <m:t>𝟏</m:t>
                      </m:r>
                    </m:oMath>
                  </m:oMathPara>
                </a14:m>
                <a:endParaRPr lang="en-US" sz="800" b="1" dirty="0"/>
              </a:p>
            </p:txBody>
          </p:sp>
        </mc:Choice>
        <mc:Fallback xmlns="">
          <p:sp>
            <p:nvSpPr>
              <p:cNvPr id="4" name="TextBox 3">
                <a:extLst>
                  <a:ext uri="{FF2B5EF4-FFF2-40B4-BE49-F238E27FC236}">
                    <a16:creationId xmlns:a16="http://schemas.microsoft.com/office/drawing/2014/main" id="{51DF87F9-9D1A-CFE3-59DF-B8AA5552856E}"/>
                  </a:ext>
                </a:extLst>
              </p:cNvPr>
              <p:cNvSpPr txBox="1">
                <a:spLocks noRot="1" noChangeAspect="1" noMove="1" noResize="1" noEditPoints="1" noAdjustHandles="1" noChangeArrowheads="1" noChangeShapeType="1" noTextEdit="1"/>
              </p:cNvSpPr>
              <p:nvPr/>
            </p:nvSpPr>
            <p:spPr>
              <a:xfrm>
                <a:off x="11295783" y="5284911"/>
                <a:ext cx="344966" cy="21544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B98D75-D17E-C038-FCAB-4D5B1989D05E}"/>
                  </a:ext>
                </a:extLst>
              </p:cNvPr>
              <p:cNvSpPr txBox="1"/>
              <p:nvPr/>
            </p:nvSpPr>
            <p:spPr>
              <a:xfrm>
                <a:off x="9858374" y="4717160"/>
                <a:ext cx="344966" cy="215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 b="1" i="1" dirty="0" smtClean="0">
                          <a:latin typeface="Cambria Math" panose="02040503050406030204" pitchFamily="18" charset="0"/>
                        </a:rPr>
                        <m:t>−</m:t>
                      </m:r>
                      <m:r>
                        <a:rPr lang="en-US" sz="800" b="1" i="1" dirty="0" smtClean="0">
                          <a:latin typeface="Cambria Math" panose="02040503050406030204" pitchFamily="18" charset="0"/>
                        </a:rPr>
                        <m:t>𝟏</m:t>
                      </m:r>
                    </m:oMath>
                  </m:oMathPara>
                </a14:m>
                <a:endParaRPr lang="en-US" sz="800" b="1" dirty="0"/>
              </a:p>
            </p:txBody>
          </p:sp>
        </mc:Choice>
        <mc:Fallback xmlns="">
          <p:sp>
            <p:nvSpPr>
              <p:cNvPr id="6" name="TextBox 5">
                <a:extLst>
                  <a:ext uri="{FF2B5EF4-FFF2-40B4-BE49-F238E27FC236}">
                    <a16:creationId xmlns:a16="http://schemas.microsoft.com/office/drawing/2014/main" id="{ABB98D75-D17E-C038-FCAB-4D5B1989D05E}"/>
                  </a:ext>
                </a:extLst>
              </p:cNvPr>
              <p:cNvSpPr txBox="1">
                <a:spLocks noRot="1" noChangeAspect="1" noMove="1" noResize="1" noEditPoints="1" noAdjustHandles="1" noChangeArrowheads="1" noChangeShapeType="1" noTextEdit="1"/>
              </p:cNvSpPr>
              <p:nvPr/>
            </p:nvSpPr>
            <p:spPr>
              <a:xfrm>
                <a:off x="9858374" y="4717160"/>
                <a:ext cx="344966" cy="215444"/>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836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D37E97-EB52-338A-30DF-0D0035CEF29E}"/>
              </a:ext>
            </a:extLst>
          </p:cNvPr>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1</a:t>
            </a:r>
          </a:p>
        </p:txBody>
      </p:sp>
      <p:pic>
        <p:nvPicPr>
          <p:cNvPr id="5" name="Picture 4" descr="A mathematical equation with numbers&#10;&#10;Description automatically generated">
            <a:extLst>
              <a:ext uri="{FF2B5EF4-FFF2-40B4-BE49-F238E27FC236}">
                <a16:creationId xmlns:a16="http://schemas.microsoft.com/office/drawing/2014/main" id="{A3A08EA8-3359-B764-5E18-63B86329D553}"/>
              </a:ext>
            </a:extLst>
          </p:cNvPr>
          <p:cNvPicPr>
            <a:picLocks noChangeAspect="1"/>
          </p:cNvPicPr>
          <p:nvPr/>
        </p:nvPicPr>
        <p:blipFill>
          <a:blip r:embed="rId2"/>
          <a:stretch>
            <a:fillRect/>
          </a:stretch>
        </p:blipFill>
        <p:spPr>
          <a:xfrm>
            <a:off x="304800" y="1658724"/>
            <a:ext cx="7516667" cy="1687032"/>
          </a:xfrm>
          <a:prstGeom prst="rect">
            <a:avLst/>
          </a:prstGeom>
        </p:spPr>
      </p:pic>
      <p:sp>
        <p:nvSpPr>
          <p:cNvPr id="6" name="TextBox 5">
            <a:extLst>
              <a:ext uri="{FF2B5EF4-FFF2-40B4-BE49-F238E27FC236}">
                <a16:creationId xmlns:a16="http://schemas.microsoft.com/office/drawing/2014/main" id="{B99CA46D-ABC5-FF16-4E7E-5359D5B3577E}"/>
              </a:ext>
            </a:extLst>
          </p:cNvPr>
          <p:cNvSpPr txBox="1"/>
          <p:nvPr/>
        </p:nvSpPr>
        <p:spPr>
          <a:xfrm>
            <a:off x="304800" y="1176677"/>
            <a:ext cx="2053319" cy="369332"/>
          </a:xfrm>
          <a:prstGeom prst="rect">
            <a:avLst/>
          </a:prstGeom>
          <a:noFill/>
        </p:spPr>
        <p:txBody>
          <a:bodyPr wrap="none" rtlCol="0">
            <a:spAutoFit/>
          </a:bodyPr>
          <a:lstStyle/>
          <a:p>
            <a:r>
              <a:rPr lang="en-US" dirty="0"/>
              <a:t>Finally, we arrive at:</a:t>
            </a:r>
          </a:p>
        </p:txBody>
      </p:sp>
      <p:pic>
        <p:nvPicPr>
          <p:cNvPr id="9" name="Picture 8">
            <a:extLst>
              <a:ext uri="{FF2B5EF4-FFF2-40B4-BE49-F238E27FC236}">
                <a16:creationId xmlns:a16="http://schemas.microsoft.com/office/drawing/2014/main" id="{7FAE69FC-0170-5BC4-85E1-750AC02463BE}"/>
              </a:ext>
            </a:extLst>
          </p:cNvPr>
          <p:cNvPicPr>
            <a:picLocks noChangeAspect="1"/>
          </p:cNvPicPr>
          <p:nvPr/>
        </p:nvPicPr>
        <p:blipFill>
          <a:blip r:embed="rId3"/>
          <a:stretch>
            <a:fillRect/>
          </a:stretch>
        </p:blipFill>
        <p:spPr>
          <a:xfrm>
            <a:off x="304800" y="3935845"/>
            <a:ext cx="5215427" cy="45950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10CB31-02DB-DC2A-C3E1-39B25B16BAAE}"/>
                  </a:ext>
                </a:extLst>
              </p:cNvPr>
              <p:cNvSpPr txBox="1"/>
              <p:nvPr/>
            </p:nvSpPr>
            <p:spPr>
              <a:xfrm>
                <a:off x="304800" y="4662277"/>
                <a:ext cx="8996374" cy="646331"/>
              </a:xfrm>
              <a:prstGeom prst="rect">
                <a:avLst/>
              </a:prstGeom>
              <a:noFill/>
            </p:spPr>
            <p:txBody>
              <a:bodyPr wrap="none" rtlCol="0">
                <a:spAutoFit/>
              </a:bodyPr>
              <a:lstStyle/>
              <a:p>
                <a:r>
                  <a:rPr lang="en-US" sz="1800" dirty="0">
                    <a:effectLst/>
                    <a:latin typeface="CMR10"/>
                  </a:rPr>
                  <a:t>This is identical to the solution of the classical equations of motion with the classical variables </a:t>
                </a:r>
              </a:p>
              <a:p>
                <a14:m>
                  <m:oMath xmlns:m="http://schemas.openxmlformats.org/officeDocument/2006/math">
                    <m:r>
                      <a:rPr lang="en-US" sz="1800" i="1" dirty="0" smtClean="0">
                        <a:effectLst/>
                        <a:latin typeface="Cambria Math" panose="02040503050406030204" pitchFamily="18" charset="0"/>
                      </a:rPr>
                      <m:t>𝑥</m:t>
                    </m:r>
                  </m:oMath>
                </a14:m>
                <a:r>
                  <a:rPr lang="en-US" sz="1800" dirty="0">
                    <a:effectLst/>
                    <a:latin typeface="CMMI10"/>
                  </a:rPr>
                  <a:t> </a:t>
                </a:r>
                <a:r>
                  <a:rPr lang="en-US" sz="1800" dirty="0">
                    <a:effectLst/>
                    <a:latin typeface="CMR10"/>
                  </a:rPr>
                  <a:t>and </a:t>
                </a:r>
                <a14:m>
                  <m:oMath xmlns:m="http://schemas.openxmlformats.org/officeDocument/2006/math">
                    <m:r>
                      <a:rPr lang="en-US" sz="1800" i="1" dirty="0" smtClean="0">
                        <a:effectLst/>
                        <a:latin typeface="Cambria Math" panose="02040503050406030204" pitchFamily="18" charset="0"/>
                      </a:rPr>
                      <m:t>𝑝</m:t>
                    </m:r>
                  </m:oMath>
                </a14:m>
                <a:r>
                  <a:rPr lang="en-US" sz="1800" dirty="0">
                    <a:effectLst/>
                    <a:latin typeface="CMMI10"/>
                  </a:rPr>
                  <a:t> </a:t>
                </a:r>
                <a:r>
                  <a:rPr lang="en-US" sz="1800" dirty="0">
                    <a:effectLst/>
                    <a:latin typeface="CMR10"/>
                  </a:rPr>
                  <a:t>replaced by the quantum operators </a:t>
                </a:r>
                <a14:m>
                  <m:oMath xmlns:m="http://schemas.openxmlformats.org/officeDocument/2006/math">
                    <m:sSub>
                      <m:sSubPr>
                        <m:ctrlPr>
                          <a:rPr lang="en-US" sz="1800" i="1" dirty="0" smtClean="0">
                            <a:effectLst/>
                            <a:latin typeface="Cambria Math" panose="02040503050406030204" pitchFamily="18" charset="0"/>
                          </a:rPr>
                        </m:ctrlPr>
                      </m:sSubPr>
                      <m:e>
                        <m:r>
                          <a:rPr lang="en-US" sz="1800" b="0" i="1" dirty="0" smtClean="0">
                            <a:effectLst/>
                            <a:latin typeface="Cambria Math" panose="02040503050406030204" pitchFamily="18" charset="0"/>
                          </a:rPr>
                          <m:t>𝑥</m:t>
                        </m:r>
                      </m:e>
                      <m:sub>
                        <m:r>
                          <a:rPr lang="en-US" sz="1800" b="0" i="1" dirty="0" smtClean="0">
                            <a:effectLst/>
                            <a:latin typeface="Cambria Math" panose="02040503050406030204" pitchFamily="18" charset="0"/>
                          </a:rPr>
                          <m:t>𝐻</m:t>
                        </m:r>
                      </m:sub>
                    </m:sSub>
                  </m:oMath>
                </a14:m>
                <a:r>
                  <a:rPr lang="en-US" sz="1800" dirty="0">
                    <a:effectLst/>
                    <a:latin typeface="CMMI7"/>
                  </a:rPr>
                  <a:t> </a:t>
                </a:r>
                <a:r>
                  <a:rPr lang="en-US" sz="1800" dirty="0">
                    <a:effectLst/>
                    <a:latin typeface="CMR10"/>
                  </a:rPr>
                  <a:t>and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𝑝</m:t>
                        </m:r>
                      </m:e>
                      <m:sub>
                        <m:r>
                          <a:rPr lang="en-US" i="1" dirty="0">
                            <a:latin typeface="Cambria Math" panose="02040503050406030204" pitchFamily="18" charset="0"/>
                          </a:rPr>
                          <m:t>𝐻</m:t>
                        </m:r>
                      </m:sub>
                    </m:sSub>
                  </m:oMath>
                </a14:m>
                <a:r>
                  <a:rPr lang="en-US" sz="1800" dirty="0">
                    <a:effectLst/>
                    <a:latin typeface="CMR10"/>
                  </a:rPr>
                  <a:t>. </a:t>
                </a:r>
                <a:endParaRPr lang="en-US" dirty="0"/>
              </a:p>
            </p:txBody>
          </p:sp>
        </mc:Choice>
        <mc:Fallback xmlns="">
          <p:sp>
            <p:nvSpPr>
              <p:cNvPr id="10" name="TextBox 9">
                <a:extLst>
                  <a:ext uri="{FF2B5EF4-FFF2-40B4-BE49-F238E27FC236}">
                    <a16:creationId xmlns:a16="http://schemas.microsoft.com/office/drawing/2014/main" id="{7310CB31-02DB-DC2A-C3E1-39B25B16BAAE}"/>
                  </a:ext>
                </a:extLst>
              </p:cNvPr>
              <p:cNvSpPr txBox="1">
                <a:spLocks noRot="1" noChangeAspect="1" noMove="1" noResize="1" noEditPoints="1" noAdjustHandles="1" noChangeArrowheads="1" noChangeShapeType="1" noTextEdit="1"/>
              </p:cNvSpPr>
              <p:nvPr/>
            </p:nvSpPr>
            <p:spPr>
              <a:xfrm>
                <a:off x="304800" y="4662277"/>
                <a:ext cx="8996374" cy="646331"/>
              </a:xfrm>
              <a:prstGeom prst="rect">
                <a:avLst/>
              </a:prstGeom>
              <a:blipFill>
                <a:blip r:embed="rId4"/>
                <a:stretch>
                  <a:fillRect l="-564" t="-5769" b="-1346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07F3131-D04B-118F-CB02-E0B734075495}"/>
              </a:ext>
            </a:extLst>
          </p:cNvPr>
          <p:cNvSpPr txBox="1"/>
          <p:nvPr/>
        </p:nvSpPr>
        <p:spPr>
          <a:xfrm>
            <a:off x="304800" y="3414570"/>
            <a:ext cx="1353256" cy="369332"/>
          </a:xfrm>
          <a:prstGeom prst="rect">
            <a:avLst/>
          </a:prstGeom>
          <a:noFill/>
        </p:spPr>
        <p:txBody>
          <a:bodyPr wrap="none" rtlCol="0">
            <a:spAutoFit/>
          </a:bodyPr>
          <a:lstStyle/>
          <a:p>
            <a:r>
              <a:rPr lang="en-US" dirty="0"/>
              <a:t>We find that</a:t>
            </a:r>
          </a:p>
        </p:txBody>
      </p:sp>
    </p:spTree>
    <p:extLst>
      <p:ext uri="{BB962C8B-B14F-4D97-AF65-F5344CB8AC3E}">
        <p14:creationId xmlns:p14="http://schemas.microsoft.com/office/powerpoint/2010/main" val="25115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93CAD1-6352-19C7-E1A3-E870F8999E7E}"/>
              </a:ext>
            </a:extLst>
          </p:cNvPr>
          <p:cNvSpPr txBox="1">
            <a:spLocks/>
          </p:cNvSpPr>
          <p:nvPr/>
        </p:nvSpPr>
        <p:spPr>
          <a:xfrm>
            <a:off x="3048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2, Ch 7</a:t>
            </a:r>
          </a:p>
        </p:txBody>
      </p:sp>
      <p:pic>
        <p:nvPicPr>
          <p:cNvPr id="5" name="Picture 4" descr="A screenshot of a math problem&#10;&#10;Description automatically generated">
            <a:extLst>
              <a:ext uri="{FF2B5EF4-FFF2-40B4-BE49-F238E27FC236}">
                <a16:creationId xmlns:a16="http://schemas.microsoft.com/office/drawing/2014/main" id="{6B335244-ECB6-B03D-6E7C-8D2CC99301C5}"/>
              </a:ext>
            </a:extLst>
          </p:cNvPr>
          <p:cNvPicPr>
            <a:picLocks noChangeAspect="1"/>
          </p:cNvPicPr>
          <p:nvPr/>
        </p:nvPicPr>
        <p:blipFill>
          <a:blip r:embed="rId2"/>
          <a:stretch>
            <a:fillRect/>
          </a:stretch>
        </p:blipFill>
        <p:spPr>
          <a:xfrm>
            <a:off x="391391" y="1131455"/>
            <a:ext cx="7772400" cy="2701517"/>
          </a:xfrm>
          <a:prstGeom prst="rect">
            <a:avLst/>
          </a:prstGeom>
        </p:spPr>
      </p:pic>
      <p:pic>
        <p:nvPicPr>
          <p:cNvPr id="7" name="Picture 6" descr="A close-up of a text&#10;&#10;Description automatically generated">
            <a:extLst>
              <a:ext uri="{FF2B5EF4-FFF2-40B4-BE49-F238E27FC236}">
                <a16:creationId xmlns:a16="http://schemas.microsoft.com/office/drawing/2014/main" id="{46CC1536-BEB6-7AA8-EAD2-D7EAAA96B35C}"/>
              </a:ext>
            </a:extLst>
          </p:cNvPr>
          <p:cNvPicPr>
            <a:picLocks noChangeAspect="1"/>
          </p:cNvPicPr>
          <p:nvPr/>
        </p:nvPicPr>
        <p:blipFill>
          <a:blip r:embed="rId3"/>
          <a:stretch>
            <a:fillRect/>
          </a:stretch>
        </p:blipFill>
        <p:spPr>
          <a:xfrm>
            <a:off x="391391" y="3832972"/>
            <a:ext cx="7741227" cy="2473200"/>
          </a:xfrm>
          <a:prstGeom prst="rect">
            <a:avLst/>
          </a:prstGeom>
        </p:spPr>
      </p:pic>
    </p:spTree>
    <p:extLst>
      <p:ext uri="{BB962C8B-B14F-4D97-AF65-F5344CB8AC3E}">
        <p14:creationId xmlns:p14="http://schemas.microsoft.com/office/powerpoint/2010/main" val="361416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E1EC1-344F-7E53-9443-47F87783A598}"/>
              </a:ext>
            </a:extLst>
          </p:cNvPr>
          <p:cNvSpPr>
            <a:spLocks noGrp="1"/>
          </p:cNvSpPr>
          <p:nvPr>
            <p:ph type="title"/>
          </p:nvPr>
        </p:nvSpPr>
        <p:spPr>
          <a:xfrm>
            <a:off x="266700" y="0"/>
            <a:ext cx="10515600" cy="1325563"/>
          </a:xfrm>
        </p:spPr>
        <p:txBody>
          <a:bodyPr/>
          <a:lstStyle/>
          <a:p>
            <a:r>
              <a:rPr lang="en-US" dirty="0"/>
              <a:t>Preparation for TEST1: Problem 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B55969-D278-76D8-0705-EEC594AFBDFF}"/>
                  </a:ext>
                </a:extLst>
              </p:cNvPr>
              <p:cNvSpPr txBox="1"/>
              <p:nvPr/>
            </p:nvSpPr>
            <p:spPr>
              <a:xfrm>
                <a:off x="266700" y="1140898"/>
                <a:ext cx="11658600" cy="369332"/>
              </a:xfrm>
              <a:prstGeom prst="rect">
                <a:avLst/>
              </a:prstGeom>
              <a:noFill/>
            </p:spPr>
            <p:txBody>
              <a:bodyPr wrap="square">
                <a:spAutoFit/>
              </a:bodyPr>
              <a:lstStyle/>
              <a:p>
                <a:r>
                  <a:rPr lang="en-US" dirty="0"/>
                  <a:t>A) To calculate the energies as a power series with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 as the small parameter, we simply Taylor expand the full expression</a:t>
                </a:r>
              </a:p>
            </p:txBody>
          </p:sp>
        </mc:Choice>
        <mc:Fallback xmlns="">
          <p:sp>
            <p:nvSpPr>
              <p:cNvPr id="4" name="TextBox 3">
                <a:extLst>
                  <a:ext uri="{FF2B5EF4-FFF2-40B4-BE49-F238E27FC236}">
                    <a16:creationId xmlns:a16="http://schemas.microsoft.com/office/drawing/2014/main" id="{D7B55969-D278-76D8-0705-EEC594AFBDFF}"/>
                  </a:ext>
                </a:extLst>
              </p:cNvPr>
              <p:cNvSpPr txBox="1">
                <a:spLocks noRot="1" noChangeAspect="1" noMove="1" noResize="1" noEditPoints="1" noAdjustHandles="1" noChangeArrowheads="1" noChangeShapeType="1" noTextEdit="1"/>
              </p:cNvSpPr>
              <p:nvPr/>
            </p:nvSpPr>
            <p:spPr>
              <a:xfrm>
                <a:off x="266700" y="1140898"/>
                <a:ext cx="11658600" cy="369332"/>
              </a:xfrm>
              <a:prstGeom prst="rect">
                <a:avLst/>
              </a:prstGeom>
              <a:blipFill>
                <a:blip r:embed="rId2"/>
                <a:stretch>
                  <a:fillRect l="-545" t="-6452" b="-225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8EBD8F7-98F3-6BF4-ECF4-A9165158F619}"/>
              </a:ext>
            </a:extLst>
          </p:cNvPr>
          <p:cNvPicPr>
            <a:picLocks noChangeAspect="1"/>
          </p:cNvPicPr>
          <p:nvPr/>
        </p:nvPicPr>
        <p:blipFill>
          <a:blip r:embed="rId3"/>
          <a:stretch>
            <a:fillRect/>
          </a:stretch>
        </p:blipFill>
        <p:spPr>
          <a:xfrm>
            <a:off x="419099" y="1702831"/>
            <a:ext cx="2074719" cy="469282"/>
          </a:xfrm>
          <a:prstGeom prst="rect">
            <a:avLst/>
          </a:prstGeom>
        </p:spPr>
      </p:pic>
      <p:pic>
        <p:nvPicPr>
          <p:cNvPr id="8" name="Picture 7">
            <a:extLst>
              <a:ext uri="{FF2B5EF4-FFF2-40B4-BE49-F238E27FC236}">
                <a16:creationId xmlns:a16="http://schemas.microsoft.com/office/drawing/2014/main" id="{959B096C-83B3-FB4D-697E-9AE53E2D8FA8}"/>
              </a:ext>
            </a:extLst>
          </p:cNvPr>
          <p:cNvPicPr>
            <a:picLocks noChangeAspect="1"/>
          </p:cNvPicPr>
          <p:nvPr/>
        </p:nvPicPr>
        <p:blipFill>
          <a:blip r:embed="rId4"/>
          <a:stretch>
            <a:fillRect/>
          </a:stretch>
        </p:blipFill>
        <p:spPr>
          <a:xfrm>
            <a:off x="4052455" y="1728685"/>
            <a:ext cx="7094850" cy="443428"/>
          </a:xfrm>
          <a:prstGeom prst="rect">
            <a:avLst/>
          </a:prstGeom>
        </p:spPr>
      </p:pic>
      <p:sp>
        <p:nvSpPr>
          <p:cNvPr id="9" name="TextBox 8">
            <a:extLst>
              <a:ext uri="{FF2B5EF4-FFF2-40B4-BE49-F238E27FC236}">
                <a16:creationId xmlns:a16="http://schemas.microsoft.com/office/drawing/2014/main" id="{4580D206-0E4B-9033-DA74-E65D26693C43}"/>
              </a:ext>
            </a:extLst>
          </p:cNvPr>
          <p:cNvSpPr txBox="1"/>
          <p:nvPr/>
        </p:nvSpPr>
        <p:spPr>
          <a:xfrm>
            <a:off x="228983" y="2466462"/>
            <a:ext cx="2932213" cy="369332"/>
          </a:xfrm>
          <a:prstGeom prst="rect">
            <a:avLst/>
          </a:prstGeom>
          <a:noFill/>
        </p:spPr>
        <p:txBody>
          <a:bodyPr wrap="none" rtlCol="0">
            <a:spAutoFit/>
          </a:bodyPr>
          <a:lstStyle/>
          <a:p>
            <a:r>
              <a:rPr lang="en-US" dirty="0"/>
              <a:t>B) Here we need to calculate </a:t>
            </a:r>
          </a:p>
        </p:txBody>
      </p:sp>
      <p:pic>
        <p:nvPicPr>
          <p:cNvPr id="10" name="Picture 9" descr="A white rectangular sign with black text&#10;&#10;Description automatically generated">
            <a:extLst>
              <a:ext uri="{FF2B5EF4-FFF2-40B4-BE49-F238E27FC236}">
                <a16:creationId xmlns:a16="http://schemas.microsoft.com/office/drawing/2014/main" id="{8170EF95-4B3D-8B9B-0E28-0F656B371C85}"/>
              </a:ext>
            </a:extLst>
          </p:cNvPr>
          <p:cNvPicPr>
            <a:picLocks noChangeAspect="1"/>
          </p:cNvPicPr>
          <p:nvPr/>
        </p:nvPicPr>
        <p:blipFill>
          <a:blip r:embed="rId5"/>
          <a:stretch>
            <a:fillRect/>
          </a:stretch>
        </p:blipFill>
        <p:spPr>
          <a:xfrm>
            <a:off x="3161196" y="2308228"/>
            <a:ext cx="1955800" cy="685800"/>
          </a:xfrm>
          <a:prstGeom prst="rect">
            <a:avLst/>
          </a:prstGeom>
        </p:spPr>
      </p:pic>
      <p:sp>
        <p:nvSpPr>
          <p:cNvPr id="11" name="TextBox 10">
            <a:extLst>
              <a:ext uri="{FF2B5EF4-FFF2-40B4-BE49-F238E27FC236}">
                <a16:creationId xmlns:a16="http://schemas.microsoft.com/office/drawing/2014/main" id="{251BBCAB-81C3-7F05-52ED-E9F032EA68C6}"/>
              </a:ext>
            </a:extLst>
          </p:cNvPr>
          <p:cNvSpPr txBox="1"/>
          <p:nvPr/>
        </p:nvSpPr>
        <p:spPr>
          <a:xfrm>
            <a:off x="5225222" y="2466461"/>
            <a:ext cx="1736373" cy="369332"/>
          </a:xfrm>
          <a:prstGeom prst="rect">
            <a:avLst/>
          </a:prstGeom>
          <a:noFill/>
        </p:spPr>
        <p:txBody>
          <a:bodyPr wrap="none" rtlCol="0">
            <a:spAutoFit/>
          </a:bodyPr>
          <a:lstStyle/>
          <a:p>
            <a:r>
              <a:rPr lang="en-US" dirty="0"/>
              <a:t>We observe that</a:t>
            </a:r>
          </a:p>
        </p:txBody>
      </p:sp>
      <p:pic>
        <p:nvPicPr>
          <p:cNvPr id="13" name="Picture 12">
            <a:extLst>
              <a:ext uri="{FF2B5EF4-FFF2-40B4-BE49-F238E27FC236}">
                <a16:creationId xmlns:a16="http://schemas.microsoft.com/office/drawing/2014/main" id="{7548D480-2F1A-C59F-39FF-38AF8201AB0D}"/>
              </a:ext>
            </a:extLst>
          </p:cNvPr>
          <p:cNvPicPr>
            <a:picLocks noChangeAspect="1"/>
          </p:cNvPicPr>
          <p:nvPr/>
        </p:nvPicPr>
        <p:blipFill>
          <a:blip r:embed="rId6"/>
          <a:stretch>
            <a:fillRect/>
          </a:stretch>
        </p:blipFill>
        <p:spPr>
          <a:xfrm>
            <a:off x="2042286" y="3152262"/>
            <a:ext cx="6964428" cy="443428"/>
          </a:xfrm>
          <a:prstGeom prst="rect">
            <a:avLst/>
          </a:prstGeom>
        </p:spPr>
      </p:pic>
      <p:pic>
        <p:nvPicPr>
          <p:cNvPr id="15" name="Picture 14">
            <a:extLst>
              <a:ext uri="{FF2B5EF4-FFF2-40B4-BE49-F238E27FC236}">
                <a16:creationId xmlns:a16="http://schemas.microsoft.com/office/drawing/2014/main" id="{E80C864F-12DA-4DCE-4412-D4BCB1242E94}"/>
              </a:ext>
            </a:extLst>
          </p:cNvPr>
          <p:cNvPicPr>
            <a:picLocks noChangeAspect="1"/>
          </p:cNvPicPr>
          <p:nvPr/>
        </p:nvPicPr>
        <p:blipFill>
          <a:blip r:embed="rId7"/>
          <a:stretch>
            <a:fillRect/>
          </a:stretch>
        </p:blipFill>
        <p:spPr>
          <a:xfrm>
            <a:off x="266700" y="3974612"/>
            <a:ext cx="3525982" cy="327413"/>
          </a:xfrm>
          <a:prstGeom prst="rect">
            <a:avLst/>
          </a:prstGeom>
        </p:spPr>
      </p:pic>
      <p:sp>
        <p:nvSpPr>
          <p:cNvPr id="16" name="Right Arrow 15">
            <a:extLst>
              <a:ext uri="{FF2B5EF4-FFF2-40B4-BE49-F238E27FC236}">
                <a16:creationId xmlns:a16="http://schemas.microsoft.com/office/drawing/2014/main" id="{B32B698D-8621-E0D4-D553-E34EBB46D326}"/>
              </a:ext>
            </a:extLst>
          </p:cNvPr>
          <p:cNvSpPr/>
          <p:nvPr/>
        </p:nvSpPr>
        <p:spPr>
          <a:xfrm rot="8482055">
            <a:off x="3933925" y="3642765"/>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E08EBA-84DD-60E1-D67C-82D3718E1CD9}"/>
                  </a:ext>
                </a:extLst>
              </p:cNvPr>
              <p:cNvSpPr txBox="1"/>
              <p:nvPr/>
            </p:nvSpPr>
            <p:spPr>
              <a:xfrm>
                <a:off x="4428169" y="3849067"/>
                <a:ext cx="7659831" cy="646331"/>
              </a:xfrm>
              <a:prstGeom prst="rect">
                <a:avLst/>
              </a:prstGeom>
              <a:noFill/>
            </p:spPr>
            <p:txBody>
              <a:bodyPr wrap="square">
                <a:spAutoFit/>
              </a:bodyPr>
              <a:lstStyle/>
              <a:p>
                <a:r>
                  <a:rPr lang="en-US" sz="1800" dirty="0">
                    <a:effectLst/>
                    <a:latin typeface="CMR10"/>
                  </a:rPr>
                  <a:t>with </a:t>
                </a:r>
                <a14:m>
                  <m:oMath xmlns:m="http://schemas.openxmlformats.org/officeDocument/2006/math">
                    <m:r>
                      <a:rPr lang="en-US" sz="1800" i="1" dirty="0" smtClean="0">
                        <a:effectLst/>
                        <a:latin typeface="Cambria Math" panose="02040503050406030204" pitchFamily="18" charset="0"/>
                      </a:rPr>
                      <m:t>⟨</m:t>
                    </m:r>
                    <m:r>
                      <a:rPr lang="en-US" sz="1800" i="1" dirty="0" err="1">
                        <a:effectLst/>
                        <a:latin typeface="Cambria Math" panose="02040503050406030204" pitchFamily="18" charset="0"/>
                      </a:rPr>
                      <m:t>𝑛</m:t>
                    </m:r>
                    <m:r>
                      <a:rPr lang="en-US" sz="1800" i="1" dirty="0" err="1">
                        <a:effectLst/>
                        <a:latin typeface="Cambria Math" panose="02040503050406030204" pitchFamily="18" charset="0"/>
                      </a:rPr>
                      <m:t>|</m:t>
                    </m:r>
                    <m:r>
                      <a:rPr lang="en-US" sz="1800" i="1" dirty="0" err="1">
                        <a:effectLst/>
                        <a:latin typeface="Cambria Math" panose="02040503050406030204" pitchFamily="18" charset="0"/>
                      </a:rPr>
                      <m:t>𝑉</m:t>
                    </m:r>
                    <m:r>
                      <a:rPr lang="en-US" sz="1800" i="1" dirty="0">
                        <a:effectLst/>
                        <a:latin typeface="Cambria Math" panose="02040503050406030204" pitchFamily="18" charset="0"/>
                      </a:rPr>
                      <m:t>|</m:t>
                    </m:r>
                    <m:r>
                      <a:rPr lang="en-US" sz="1800" i="1" dirty="0">
                        <a:effectLst/>
                        <a:latin typeface="Cambria Math" panose="02040503050406030204" pitchFamily="18" charset="0"/>
                      </a:rPr>
                      <m:t>𝑛</m:t>
                    </m:r>
                    <m:r>
                      <a:rPr lang="en-US" sz="1800" i="1" dirty="0">
                        <a:effectLst/>
                        <a:latin typeface="Cambria Math" panose="02040503050406030204" pitchFamily="18" charset="0"/>
                      </a:rPr>
                      <m:t>⟩ </m:t>
                    </m:r>
                  </m:oMath>
                </a14:m>
                <a:r>
                  <a:rPr lang="en-US" sz="1800" dirty="0">
                    <a:effectLst/>
                    <a:latin typeface="CMR10"/>
                  </a:rPr>
                  <a:t>the expectation value of the (unperturbed) potential energy in the </a:t>
                </a:r>
                <a:r>
                  <a:rPr lang="en-US" sz="1800" dirty="0">
                    <a:effectLst/>
                    <a:latin typeface="CMMI10"/>
                  </a:rPr>
                  <a:t>n</a:t>
                </a:r>
                <a:r>
                  <a:rPr lang="en-US" sz="1800" dirty="0">
                    <a:effectLst/>
                  </a:rPr>
                  <a:t>-</a:t>
                </a:r>
                <a:r>
                  <a:rPr lang="en-US" sz="1800" dirty="0" err="1">
                    <a:effectLst/>
                  </a:rPr>
                  <a:t>th</a:t>
                </a:r>
                <a:r>
                  <a:rPr lang="en-US" sz="800" dirty="0">
                    <a:effectLst/>
                    <a:latin typeface="CMMI7"/>
                  </a:rPr>
                  <a:t> </a:t>
                </a:r>
                <a:r>
                  <a:rPr lang="en-US" sz="1800" dirty="0">
                    <a:effectLst/>
                    <a:latin typeface="CMR10"/>
                  </a:rPr>
                  <a:t>unperturbed state. </a:t>
                </a:r>
                <a:endParaRPr lang="en-US" dirty="0"/>
              </a:p>
            </p:txBody>
          </p:sp>
        </mc:Choice>
        <mc:Fallback xmlns="">
          <p:sp>
            <p:nvSpPr>
              <p:cNvPr id="18" name="TextBox 17">
                <a:extLst>
                  <a:ext uri="{FF2B5EF4-FFF2-40B4-BE49-F238E27FC236}">
                    <a16:creationId xmlns:a16="http://schemas.microsoft.com/office/drawing/2014/main" id="{FEE08EBA-84DD-60E1-D67C-82D3718E1CD9}"/>
                  </a:ext>
                </a:extLst>
              </p:cNvPr>
              <p:cNvSpPr txBox="1">
                <a:spLocks noRot="1" noChangeAspect="1" noMove="1" noResize="1" noEditPoints="1" noAdjustHandles="1" noChangeArrowheads="1" noChangeShapeType="1" noTextEdit="1"/>
              </p:cNvSpPr>
              <p:nvPr/>
            </p:nvSpPr>
            <p:spPr>
              <a:xfrm>
                <a:off x="4428169" y="3849067"/>
                <a:ext cx="7659831" cy="646331"/>
              </a:xfrm>
              <a:prstGeom prst="rect">
                <a:avLst/>
              </a:prstGeom>
              <a:blipFill>
                <a:blip r:embed="rId8"/>
                <a:stretch>
                  <a:fillRect l="-662" t="-3846" r="-497"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A1AE1C3-E6B7-0C28-3AB8-1A35B8C55F36}"/>
                  </a:ext>
                </a:extLst>
              </p:cNvPr>
              <p:cNvSpPr txBox="1"/>
              <p:nvPr/>
            </p:nvSpPr>
            <p:spPr>
              <a:xfrm>
                <a:off x="228983" y="4734508"/>
                <a:ext cx="5150000" cy="369332"/>
              </a:xfrm>
              <a:prstGeom prst="rect">
                <a:avLst/>
              </a:prstGeom>
              <a:noFill/>
            </p:spPr>
            <p:txBody>
              <a:bodyPr wrap="none" rtlCol="0">
                <a:spAutoFit/>
              </a:bodyPr>
              <a:lstStyle/>
              <a:p>
                <a:r>
                  <a:rPr lang="en-US" dirty="0"/>
                  <a:t>We can proceed two ways here, to calculate </a:t>
                </a:r>
                <a14:m>
                  <m:oMath xmlns:m="http://schemas.openxmlformats.org/officeDocument/2006/math">
                    <m:d>
                      <m:dPr>
                        <m:begChr m:val="⟨"/>
                        <m:endChr m:val="⟩"/>
                        <m:ctrlPr>
                          <a:rPr lang="en-US" sz="1800" i="1" dirty="0" smtClean="0">
                            <a:effectLst/>
                            <a:latin typeface="Cambria Math" panose="02040503050406030204" pitchFamily="18" charset="0"/>
                          </a:rPr>
                        </m:ctrlPr>
                      </m:dPr>
                      <m:e>
                        <m:r>
                          <a:rPr lang="en-US" sz="1800" i="1" dirty="0" err="1">
                            <a:effectLst/>
                            <a:latin typeface="Cambria Math" panose="02040503050406030204" pitchFamily="18" charset="0"/>
                          </a:rPr>
                          <m:t>𝑛</m:t>
                        </m:r>
                        <m:d>
                          <m:dPr>
                            <m:begChr m:val="|"/>
                            <m:endChr m:val="|"/>
                            <m:ctrlPr>
                              <a:rPr lang="en-US" sz="1800" i="1" dirty="0" err="1">
                                <a:effectLst/>
                                <a:latin typeface="Cambria Math" panose="02040503050406030204" pitchFamily="18" charset="0"/>
                              </a:rPr>
                            </m:ctrlPr>
                          </m:dPr>
                          <m:e>
                            <m:r>
                              <a:rPr lang="en-US" sz="1800" i="1" dirty="0" err="1">
                                <a:effectLst/>
                                <a:latin typeface="Cambria Math" panose="02040503050406030204" pitchFamily="18" charset="0"/>
                              </a:rPr>
                              <m:t>𝑉</m:t>
                            </m:r>
                          </m:e>
                        </m:d>
                        <m:r>
                          <a:rPr lang="en-US" sz="1800" i="1" dirty="0">
                            <a:effectLst/>
                            <a:latin typeface="Cambria Math" panose="02040503050406030204" pitchFamily="18" charset="0"/>
                          </a:rPr>
                          <m:t>𝑛</m:t>
                        </m:r>
                      </m:e>
                    </m:d>
                    <m:r>
                      <a:rPr lang="en-US" sz="1800" b="0" i="1" dirty="0" smtClean="0">
                        <a:effectLst/>
                        <a:latin typeface="Cambria Math" panose="02040503050406030204" pitchFamily="18" charset="0"/>
                      </a:rPr>
                      <m:t>:</m:t>
                    </m:r>
                  </m:oMath>
                </a14:m>
                <a:endParaRPr lang="en-US" dirty="0"/>
              </a:p>
            </p:txBody>
          </p:sp>
        </mc:Choice>
        <mc:Fallback xmlns="">
          <p:sp>
            <p:nvSpPr>
              <p:cNvPr id="19" name="TextBox 18">
                <a:extLst>
                  <a:ext uri="{FF2B5EF4-FFF2-40B4-BE49-F238E27FC236}">
                    <a16:creationId xmlns:a16="http://schemas.microsoft.com/office/drawing/2014/main" id="{8A1AE1C3-E6B7-0C28-3AB8-1A35B8C55F36}"/>
                  </a:ext>
                </a:extLst>
              </p:cNvPr>
              <p:cNvSpPr txBox="1">
                <a:spLocks noRot="1" noChangeAspect="1" noMove="1" noResize="1" noEditPoints="1" noAdjustHandles="1" noChangeArrowheads="1" noChangeShapeType="1" noTextEdit="1"/>
              </p:cNvSpPr>
              <p:nvPr/>
            </p:nvSpPr>
            <p:spPr>
              <a:xfrm>
                <a:off x="228983" y="4734508"/>
                <a:ext cx="5150000" cy="369332"/>
              </a:xfrm>
              <a:prstGeom prst="rect">
                <a:avLst/>
              </a:prstGeom>
              <a:blipFill>
                <a:blip r:embed="rId9"/>
                <a:stretch>
                  <a:fillRect l="-1232" t="-6667" b="-26667"/>
                </a:stretch>
              </a:blipFill>
            </p:spPr>
            <p:txBody>
              <a:bodyPr/>
              <a:lstStyle/>
              <a:p>
                <a:r>
                  <a:rPr lang="en-US">
                    <a:noFill/>
                  </a:rPr>
                  <a:t> </a:t>
                </a:r>
              </a:p>
            </p:txBody>
          </p:sp>
        </mc:Fallback>
      </mc:AlternateContent>
      <p:pic>
        <p:nvPicPr>
          <p:cNvPr id="20" name="Picture 19" descr="A black text on a white background&#10;&#10;Description automatically generated">
            <a:extLst>
              <a:ext uri="{FF2B5EF4-FFF2-40B4-BE49-F238E27FC236}">
                <a16:creationId xmlns:a16="http://schemas.microsoft.com/office/drawing/2014/main" id="{94DE98B4-7171-8C59-FD8C-2CE843E5205D}"/>
              </a:ext>
            </a:extLst>
          </p:cNvPr>
          <p:cNvPicPr>
            <a:picLocks noChangeAspect="1"/>
          </p:cNvPicPr>
          <p:nvPr/>
        </p:nvPicPr>
        <p:blipFill>
          <a:blip r:embed="rId10"/>
          <a:stretch>
            <a:fillRect/>
          </a:stretch>
        </p:blipFill>
        <p:spPr>
          <a:xfrm>
            <a:off x="791834" y="5312617"/>
            <a:ext cx="1806510" cy="363574"/>
          </a:xfrm>
          <a:prstGeom prst="rect">
            <a:avLst/>
          </a:prstGeom>
        </p:spPr>
      </p:pic>
      <p:pic>
        <p:nvPicPr>
          <p:cNvPr id="22" name="Picture 21" descr="A math equation with numbers and symbols&#10;&#10;Description automatically generated">
            <a:extLst>
              <a:ext uri="{FF2B5EF4-FFF2-40B4-BE49-F238E27FC236}">
                <a16:creationId xmlns:a16="http://schemas.microsoft.com/office/drawing/2014/main" id="{84C6991C-19DB-2E12-69FE-B5B7A50CEEDA}"/>
              </a:ext>
            </a:extLst>
          </p:cNvPr>
          <p:cNvPicPr>
            <a:picLocks noChangeAspect="1"/>
          </p:cNvPicPr>
          <p:nvPr/>
        </p:nvPicPr>
        <p:blipFill>
          <a:blip r:embed="rId11"/>
          <a:stretch>
            <a:fillRect/>
          </a:stretch>
        </p:blipFill>
        <p:spPr>
          <a:xfrm>
            <a:off x="3370170" y="5174630"/>
            <a:ext cx="4526922" cy="715886"/>
          </a:xfrm>
          <a:prstGeom prst="rect">
            <a:avLst/>
          </a:prstGeom>
        </p:spPr>
      </p:pic>
      <p:sp>
        <p:nvSpPr>
          <p:cNvPr id="23" name="TextBox 22">
            <a:extLst>
              <a:ext uri="{FF2B5EF4-FFF2-40B4-BE49-F238E27FC236}">
                <a16:creationId xmlns:a16="http://schemas.microsoft.com/office/drawing/2014/main" id="{98969B4E-36C7-EC29-28F2-5DF264F31903}"/>
              </a:ext>
            </a:extLst>
          </p:cNvPr>
          <p:cNvSpPr txBox="1"/>
          <p:nvPr/>
        </p:nvSpPr>
        <p:spPr>
          <a:xfrm>
            <a:off x="266700" y="5256177"/>
            <a:ext cx="359394" cy="369332"/>
          </a:xfrm>
          <a:prstGeom prst="rect">
            <a:avLst/>
          </a:prstGeom>
          <a:noFill/>
        </p:spPr>
        <p:txBody>
          <a:bodyPr wrap="none" rtlCol="0">
            <a:spAutoFit/>
          </a:bodyPr>
          <a:lstStyle/>
          <a:p>
            <a:r>
              <a:rPr lang="en-US" dirty="0"/>
              <a:t>1.</a:t>
            </a:r>
          </a:p>
        </p:txBody>
      </p:sp>
      <p:pic>
        <p:nvPicPr>
          <p:cNvPr id="24" name="Picture 23" descr="A white rectangular with black lines and symbols&#10;&#10;Description automatically generated">
            <a:extLst>
              <a:ext uri="{FF2B5EF4-FFF2-40B4-BE49-F238E27FC236}">
                <a16:creationId xmlns:a16="http://schemas.microsoft.com/office/drawing/2014/main" id="{57623397-1702-B4F4-1025-23716F94D4CA}"/>
              </a:ext>
            </a:extLst>
          </p:cNvPr>
          <p:cNvPicPr>
            <a:picLocks noChangeAspect="1"/>
          </p:cNvPicPr>
          <p:nvPr/>
        </p:nvPicPr>
        <p:blipFill>
          <a:blip r:embed="rId12"/>
          <a:stretch>
            <a:fillRect/>
          </a:stretch>
        </p:blipFill>
        <p:spPr>
          <a:xfrm>
            <a:off x="230344" y="5934527"/>
            <a:ext cx="4223993" cy="769426"/>
          </a:xfrm>
          <a:prstGeom prst="rect">
            <a:avLst/>
          </a:prstGeom>
        </p:spPr>
      </p:pic>
      <p:pic>
        <p:nvPicPr>
          <p:cNvPr id="26" name="Picture 25" descr="A black text on a white background&#10;&#10;Description automatically generated">
            <a:extLst>
              <a:ext uri="{FF2B5EF4-FFF2-40B4-BE49-F238E27FC236}">
                <a16:creationId xmlns:a16="http://schemas.microsoft.com/office/drawing/2014/main" id="{CA0AA189-FC28-EF26-392F-309CFB4325CD}"/>
              </a:ext>
            </a:extLst>
          </p:cNvPr>
          <p:cNvPicPr>
            <a:picLocks noChangeAspect="1"/>
          </p:cNvPicPr>
          <p:nvPr/>
        </p:nvPicPr>
        <p:blipFill>
          <a:blip r:embed="rId13"/>
          <a:stretch>
            <a:fillRect/>
          </a:stretch>
        </p:blipFill>
        <p:spPr>
          <a:xfrm>
            <a:off x="5740117" y="5990915"/>
            <a:ext cx="5253181" cy="656648"/>
          </a:xfrm>
          <a:prstGeom prst="rect">
            <a:avLst/>
          </a:prstGeom>
        </p:spPr>
      </p:pic>
      <p:sp>
        <p:nvSpPr>
          <p:cNvPr id="27" name="Right Arrow 26">
            <a:extLst>
              <a:ext uri="{FF2B5EF4-FFF2-40B4-BE49-F238E27FC236}">
                <a16:creationId xmlns:a16="http://schemas.microsoft.com/office/drawing/2014/main" id="{BC845436-35E3-770F-11C0-E277D0443066}"/>
              </a:ext>
            </a:extLst>
          </p:cNvPr>
          <p:cNvSpPr/>
          <p:nvPr/>
        </p:nvSpPr>
        <p:spPr>
          <a:xfrm>
            <a:off x="4716960" y="6112937"/>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765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224A36-5D44-2E29-B2B7-967211B04102}"/>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2</a:t>
            </a:r>
          </a:p>
        </p:txBody>
      </p:sp>
      <p:pic>
        <p:nvPicPr>
          <p:cNvPr id="5" name="Picture 4">
            <a:extLst>
              <a:ext uri="{FF2B5EF4-FFF2-40B4-BE49-F238E27FC236}">
                <a16:creationId xmlns:a16="http://schemas.microsoft.com/office/drawing/2014/main" id="{E3CD1F32-ACF2-047A-FFF3-BA21623C4A06}"/>
              </a:ext>
            </a:extLst>
          </p:cNvPr>
          <p:cNvPicPr>
            <a:picLocks noChangeAspect="1"/>
          </p:cNvPicPr>
          <p:nvPr/>
        </p:nvPicPr>
        <p:blipFill>
          <a:blip r:embed="rId2"/>
          <a:stretch>
            <a:fillRect/>
          </a:stretch>
        </p:blipFill>
        <p:spPr>
          <a:xfrm>
            <a:off x="273627" y="1559792"/>
            <a:ext cx="6012295" cy="602200"/>
          </a:xfrm>
          <a:prstGeom prst="rect">
            <a:avLst/>
          </a:prstGeom>
        </p:spPr>
      </p:pic>
      <p:sp>
        <p:nvSpPr>
          <p:cNvPr id="6" name="TextBox 5">
            <a:extLst>
              <a:ext uri="{FF2B5EF4-FFF2-40B4-BE49-F238E27FC236}">
                <a16:creationId xmlns:a16="http://schemas.microsoft.com/office/drawing/2014/main" id="{E7D8DD80-1525-A905-4ADC-47376AE855D8}"/>
              </a:ext>
            </a:extLst>
          </p:cNvPr>
          <p:cNvSpPr txBox="1"/>
          <p:nvPr/>
        </p:nvSpPr>
        <p:spPr>
          <a:xfrm>
            <a:off x="273627" y="1057759"/>
            <a:ext cx="5138843" cy="369332"/>
          </a:xfrm>
          <a:prstGeom prst="rect">
            <a:avLst/>
          </a:prstGeom>
          <a:noFill/>
        </p:spPr>
        <p:txBody>
          <a:bodyPr wrap="none" rtlCol="0">
            <a:spAutoFit/>
          </a:bodyPr>
          <a:lstStyle/>
          <a:p>
            <a:r>
              <a:rPr lang="en-US" dirty="0"/>
              <a:t>Then, the integral for the expectation value becomes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DDDA976-913C-5217-A97F-FD7DADE7F975}"/>
                  </a:ext>
                </a:extLst>
              </p:cNvPr>
              <p:cNvSpPr txBox="1"/>
              <p:nvPr/>
            </p:nvSpPr>
            <p:spPr>
              <a:xfrm>
                <a:off x="394855" y="2396221"/>
                <a:ext cx="10236072" cy="369332"/>
              </a:xfrm>
              <a:prstGeom prst="rect">
                <a:avLst/>
              </a:prstGeom>
              <a:noFill/>
            </p:spPr>
            <p:txBody>
              <a:bodyPr wrap="none" rtlCol="0">
                <a:spAutoFit/>
              </a:bodyPr>
              <a:lstStyle/>
              <a:p>
                <a:r>
                  <a:rPr lang="en-US" dirty="0"/>
                  <a:t>Now we observe that </a:t>
                </a:r>
                <a14:m>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m:t>
                        </m:r>
                      </m:sub>
                    </m:sSub>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i="1">
                                <a:latin typeface="Cambria Math" panose="02040503050406030204" pitchFamily="18" charset="0"/>
                              </a:rPr>
                              <m:t>+</m:t>
                            </m:r>
                          </m:sub>
                        </m:sSub>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r>
                          <a:rPr lang="en-US" b="0" i="1" smtClean="0">
                            <a:latin typeface="Cambria Math" panose="02040503050406030204" pitchFamily="18" charset="0"/>
                          </a:rPr>
                          <m:t>+2</m:t>
                        </m:r>
                      </m:sub>
                    </m:sSub>
                  </m:oMath>
                </a14:m>
                <a:r>
                  <a:rPr lang="en-US" dirty="0"/>
                  <a:t> where A is a normalization factor. This is orthogonal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sub>
                    </m:sSub>
                  </m:oMath>
                </a14:m>
                <a:r>
                  <a:rPr lang="en-US" dirty="0"/>
                  <a:t> </a:t>
                </a:r>
              </a:p>
            </p:txBody>
          </p:sp>
        </mc:Choice>
        <mc:Fallback xmlns="">
          <p:sp>
            <p:nvSpPr>
              <p:cNvPr id="8" name="TextBox 7">
                <a:extLst>
                  <a:ext uri="{FF2B5EF4-FFF2-40B4-BE49-F238E27FC236}">
                    <a16:creationId xmlns:a16="http://schemas.microsoft.com/office/drawing/2014/main" id="{ADDDA976-913C-5217-A97F-FD7DADE7F975}"/>
                  </a:ext>
                </a:extLst>
              </p:cNvPr>
              <p:cNvSpPr txBox="1">
                <a:spLocks noRot="1" noChangeAspect="1" noMove="1" noResize="1" noEditPoints="1" noAdjustHandles="1" noChangeArrowheads="1" noChangeShapeType="1" noTextEdit="1"/>
              </p:cNvSpPr>
              <p:nvPr/>
            </p:nvSpPr>
            <p:spPr>
              <a:xfrm>
                <a:off x="394855" y="2396221"/>
                <a:ext cx="10236072" cy="369332"/>
              </a:xfrm>
              <a:prstGeom prst="rect">
                <a:avLst/>
              </a:prstGeom>
              <a:blipFill>
                <a:blip r:embed="rId3"/>
                <a:stretch>
                  <a:fillRect l="-620"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7FDC15-942D-3C9E-E6A4-49AE0F6FD4DB}"/>
                  </a:ext>
                </a:extLst>
              </p:cNvPr>
              <p:cNvSpPr txBox="1"/>
              <p:nvPr/>
            </p:nvSpPr>
            <p:spPr>
              <a:xfrm>
                <a:off x="394855" y="2815116"/>
                <a:ext cx="10913180" cy="923330"/>
              </a:xfrm>
              <a:prstGeom prst="rect">
                <a:avLst/>
              </a:prstGeom>
              <a:noFill/>
            </p:spPr>
            <p:txBody>
              <a:bodyPr wrap="none" rtlCol="0">
                <a:spAutoFit/>
              </a:bodyPr>
              <a:lstStyle/>
              <a:p>
                <a:r>
                  <a:rPr lang="en-US" dirty="0"/>
                  <a:t>T</a:t>
                </a:r>
                <a14:m>
                  <m:oMath xmlns:m="http://schemas.openxmlformats.org/officeDocument/2006/math">
                    <m:r>
                      <m:rPr>
                        <m:sty m:val="p"/>
                      </m:rPr>
                      <a:rPr lang="en-US" b="0" i="0" smtClean="0">
                        <a:latin typeface="Cambria Math" panose="02040503050406030204" pitchFamily="18" charset="0"/>
                      </a:rPr>
                      <m:t>he</m:t>
                    </m:r>
                    <m:r>
                      <a:rPr lang="en-US" b="0" i="0" smtClean="0">
                        <a:latin typeface="Cambria Math" panose="02040503050406030204" pitchFamily="18" charset="0"/>
                      </a:rPr>
                      <m:t> </m:t>
                    </m:r>
                    <m:r>
                      <m:rPr>
                        <m:sty m:val="p"/>
                      </m:rPr>
                      <a:rPr lang="en-US" b="0" i="0" smtClean="0">
                        <a:latin typeface="Cambria Math" panose="02040503050406030204" pitchFamily="18" charset="0"/>
                      </a:rPr>
                      <m:t>same</m:t>
                    </m:r>
                    <m:r>
                      <a:rPr lang="en-US" b="0" i="0" smtClean="0">
                        <a:latin typeface="Cambria Math" panose="02040503050406030204" pitchFamily="18" charset="0"/>
                      </a:rPr>
                      <m:t> </m:t>
                    </m:r>
                    <m:r>
                      <m:rPr>
                        <m:sty m:val="p"/>
                      </m:rPr>
                      <a:rPr lang="en-US" b="0" i="0" smtClean="0">
                        <a:latin typeface="Cambria Math" panose="02040503050406030204" pitchFamily="18" charset="0"/>
                      </a:rPr>
                      <m:t>holds</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i="1">
                            <a:latin typeface="Cambria Math" panose="02040503050406030204" pitchFamily="18" charset="0"/>
                          </a:rPr>
                          <m:t>−</m:t>
                        </m:r>
                      </m:sub>
                    </m:sSub>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𝑎</m:t>
                                </m:r>
                              </m:e>
                            </m:acc>
                          </m:e>
                          <m:sub>
                            <m:r>
                              <a:rPr lang="en-US" i="1">
                                <a:latin typeface="Cambria Math" panose="02040503050406030204" pitchFamily="18" charset="0"/>
                              </a:rPr>
                              <m:t>−</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r>
                          <a:rPr lang="en-US" i="1">
                            <a:latin typeface="Cambria Math" panose="02040503050406030204" pitchFamily="18" charset="0"/>
                          </a:rPr>
                          <m:t>−2</m:t>
                        </m:r>
                      </m:sub>
                    </m:sSub>
                    <m:r>
                      <a:rPr lang="en-US" i="1">
                        <a:latin typeface="Cambria Math" panose="02040503050406030204" pitchFamily="18" charset="0"/>
                      </a:rPr>
                      <m:t> </m:t>
                    </m:r>
                  </m:oMath>
                </a14:m>
                <a:r>
                  <a:rPr lang="en-US" dirty="0"/>
                  <a:t>where A’ is another normalization factor. This is also orthogonal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sub>
                    </m:sSub>
                    <m:r>
                      <a:rPr lang="en-US" b="0" i="0" smtClean="0">
                        <a:latin typeface="Cambria Math" panose="02040503050406030204" pitchFamily="18" charset="0"/>
                      </a:rPr>
                      <m:t>. </m:t>
                    </m:r>
                  </m:oMath>
                </a14:m>
                <a:endParaRPr lang="en-US" dirty="0"/>
              </a:p>
              <a:p>
                <a:endParaRPr lang="en-US" dirty="0"/>
              </a:p>
              <a:p>
                <a:r>
                  <a:rPr lang="en-US" dirty="0"/>
                  <a:t>Then using the relations</a:t>
                </a:r>
              </a:p>
            </p:txBody>
          </p:sp>
        </mc:Choice>
        <mc:Fallback xmlns="">
          <p:sp>
            <p:nvSpPr>
              <p:cNvPr id="9" name="TextBox 8">
                <a:extLst>
                  <a:ext uri="{FF2B5EF4-FFF2-40B4-BE49-F238E27FC236}">
                    <a16:creationId xmlns:a16="http://schemas.microsoft.com/office/drawing/2014/main" id="{407FDC15-942D-3C9E-E6A4-49AE0F6FD4DB}"/>
                  </a:ext>
                </a:extLst>
              </p:cNvPr>
              <p:cNvSpPr txBox="1">
                <a:spLocks noRot="1" noChangeAspect="1" noMove="1" noResize="1" noEditPoints="1" noAdjustHandles="1" noChangeArrowheads="1" noChangeShapeType="1" noTextEdit="1"/>
              </p:cNvSpPr>
              <p:nvPr/>
            </p:nvSpPr>
            <p:spPr>
              <a:xfrm>
                <a:off x="394855" y="2815116"/>
                <a:ext cx="10913180" cy="923330"/>
              </a:xfrm>
              <a:prstGeom prst="rect">
                <a:avLst/>
              </a:prstGeom>
              <a:blipFill>
                <a:blip r:embed="rId4"/>
                <a:stretch>
                  <a:fillRect l="-581" t="-2703" b="-9459"/>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D8646C1C-65E2-FF8B-B84D-53AE5DD911AA}"/>
              </a:ext>
            </a:extLst>
          </p:cNvPr>
          <p:cNvPicPr>
            <a:picLocks noChangeAspect="1"/>
          </p:cNvPicPr>
          <p:nvPr/>
        </p:nvPicPr>
        <p:blipFill>
          <a:blip r:embed="rId5"/>
          <a:stretch>
            <a:fillRect/>
          </a:stretch>
        </p:blipFill>
        <p:spPr>
          <a:xfrm>
            <a:off x="3419186" y="3232650"/>
            <a:ext cx="4540250" cy="514197"/>
          </a:xfrm>
          <a:prstGeom prst="rect">
            <a:avLst/>
          </a:prstGeom>
        </p:spPr>
      </p:pic>
      <p:pic>
        <p:nvPicPr>
          <p:cNvPr id="13" name="Picture 12" descr="A black numbers and symbols&#10;&#10;Description automatically generated with medium confidence">
            <a:extLst>
              <a:ext uri="{FF2B5EF4-FFF2-40B4-BE49-F238E27FC236}">
                <a16:creationId xmlns:a16="http://schemas.microsoft.com/office/drawing/2014/main" id="{94FB4B07-6AF3-6A3C-D800-5806F014FED0}"/>
              </a:ext>
            </a:extLst>
          </p:cNvPr>
          <p:cNvPicPr>
            <a:picLocks noChangeAspect="1"/>
          </p:cNvPicPr>
          <p:nvPr/>
        </p:nvPicPr>
        <p:blipFill>
          <a:blip r:embed="rId6"/>
          <a:stretch>
            <a:fillRect/>
          </a:stretch>
        </p:blipFill>
        <p:spPr>
          <a:xfrm>
            <a:off x="3419186" y="4370477"/>
            <a:ext cx="5003800" cy="774700"/>
          </a:xfrm>
          <a:prstGeom prst="rect">
            <a:avLst/>
          </a:prstGeom>
        </p:spPr>
      </p:pic>
      <p:sp>
        <p:nvSpPr>
          <p:cNvPr id="14" name="TextBox 13">
            <a:extLst>
              <a:ext uri="{FF2B5EF4-FFF2-40B4-BE49-F238E27FC236}">
                <a16:creationId xmlns:a16="http://schemas.microsoft.com/office/drawing/2014/main" id="{7F8DC98A-0CDF-A968-ACF3-838C7E26CFC9}"/>
              </a:ext>
            </a:extLst>
          </p:cNvPr>
          <p:cNvSpPr txBox="1"/>
          <p:nvPr/>
        </p:nvSpPr>
        <p:spPr>
          <a:xfrm>
            <a:off x="394855" y="3974349"/>
            <a:ext cx="2068195" cy="369332"/>
          </a:xfrm>
          <a:prstGeom prst="rect">
            <a:avLst/>
          </a:prstGeom>
          <a:noFill/>
        </p:spPr>
        <p:txBody>
          <a:bodyPr wrap="none" rtlCol="0">
            <a:spAutoFit/>
          </a:bodyPr>
          <a:lstStyle/>
          <a:p>
            <a:r>
              <a:rPr lang="en-US" dirty="0"/>
              <a:t>one easily finds that</a:t>
            </a:r>
          </a:p>
        </p:txBody>
      </p:sp>
      <p:sp>
        <p:nvSpPr>
          <p:cNvPr id="15" name="TextBox 14">
            <a:extLst>
              <a:ext uri="{FF2B5EF4-FFF2-40B4-BE49-F238E27FC236}">
                <a16:creationId xmlns:a16="http://schemas.microsoft.com/office/drawing/2014/main" id="{9C746E43-4400-5E6F-11EE-E1BDE429928D}"/>
              </a:ext>
            </a:extLst>
          </p:cNvPr>
          <p:cNvSpPr txBox="1"/>
          <p:nvPr/>
        </p:nvSpPr>
        <p:spPr>
          <a:xfrm>
            <a:off x="394855" y="5548745"/>
            <a:ext cx="1551900" cy="369332"/>
          </a:xfrm>
          <a:prstGeom prst="rect">
            <a:avLst/>
          </a:prstGeom>
          <a:noFill/>
        </p:spPr>
        <p:txBody>
          <a:bodyPr wrap="none" rtlCol="0">
            <a:spAutoFit/>
          </a:bodyPr>
          <a:lstStyle/>
          <a:p>
            <a:r>
              <a:rPr lang="en-US" dirty="0"/>
              <a:t>And therefore </a:t>
            </a:r>
          </a:p>
        </p:txBody>
      </p:sp>
      <p:pic>
        <p:nvPicPr>
          <p:cNvPr id="16" name="Picture 15">
            <a:extLst>
              <a:ext uri="{FF2B5EF4-FFF2-40B4-BE49-F238E27FC236}">
                <a16:creationId xmlns:a16="http://schemas.microsoft.com/office/drawing/2014/main" id="{2C567E5E-25D3-2898-95ED-9E1113106A4E}"/>
              </a:ext>
            </a:extLst>
          </p:cNvPr>
          <p:cNvPicPr>
            <a:picLocks noChangeAspect="1"/>
          </p:cNvPicPr>
          <p:nvPr/>
        </p:nvPicPr>
        <p:blipFill>
          <a:blip r:embed="rId7"/>
          <a:stretch>
            <a:fillRect/>
          </a:stretch>
        </p:blipFill>
        <p:spPr>
          <a:xfrm>
            <a:off x="4347749" y="5548745"/>
            <a:ext cx="2129441" cy="516228"/>
          </a:xfrm>
          <a:prstGeom prst="rect">
            <a:avLst/>
          </a:prstGeom>
        </p:spPr>
      </p:pic>
    </p:spTree>
    <p:extLst>
      <p:ext uri="{BB962C8B-B14F-4D97-AF65-F5344CB8AC3E}">
        <p14:creationId xmlns:p14="http://schemas.microsoft.com/office/powerpoint/2010/main" val="339563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Good States: Recap </a:t>
            </a:r>
          </a:p>
          <a:p>
            <a:r>
              <a:rPr lang="en-US" dirty="0"/>
              <a:t>Good States: Theorem </a:t>
            </a:r>
          </a:p>
          <a:p>
            <a:r>
              <a:rPr lang="en-US" dirty="0"/>
              <a:t>Good States: Example</a:t>
            </a:r>
          </a:p>
          <a:p>
            <a:r>
              <a:rPr lang="en-US" dirty="0"/>
              <a:t>TEST 1 preparation problems</a:t>
            </a:r>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8B36D-53CC-DB68-94B2-F8A797ECEF5B}"/>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2</a:t>
            </a:r>
          </a:p>
        </p:txBody>
      </p:sp>
      <p:sp>
        <p:nvSpPr>
          <p:cNvPr id="4" name="TextBox 3">
            <a:extLst>
              <a:ext uri="{FF2B5EF4-FFF2-40B4-BE49-F238E27FC236}">
                <a16:creationId xmlns:a16="http://schemas.microsoft.com/office/drawing/2014/main" id="{F4F91708-2118-160B-F325-65C4B98967DB}"/>
              </a:ext>
            </a:extLst>
          </p:cNvPr>
          <p:cNvSpPr txBox="1"/>
          <p:nvPr/>
        </p:nvSpPr>
        <p:spPr>
          <a:xfrm>
            <a:off x="266700" y="1325563"/>
            <a:ext cx="359394" cy="369332"/>
          </a:xfrm>
          <a:prstGeom prst="rect">
            <a:avLst/>
          </a:prstGeom>
          <a:noFill/>
        </p:spPr>
        <p:txBody>
          <a:bodyPr wrap="none" rtlCol="0">
            <a:spAutoFit/>
          </a:bodyPr>
          <a:lstStyle/>
          <a:p>
            <a:r>
              <a:rPr lang="en-US" dirty="0"/>
              <a:t>2.</a:t>
            </a:r>
          </a:p>
        </p:txBody>
      </p:sp>
      <p:sp>
        <p:nvSpPr>
          <p:cNvPr id="5" name="TextBox 4">
            <a:extLst>
              <a:ext uri="{FF2B5EF4-FFF2-40B4-BE49-F238E27FC236}">
                <a16:creationId xmlns:a16="http://schemas.microsoft.com/office/drawing/2014/main" id="{F05EE24A-3C53-B394-4FD6-EC5308025B8D}"/>
              </a:ext>
            </a:extLst>
          </p:cNvPr>
          <p:cNvSpPr txBox="1"/>
          <p:nvPr/>
        </p:nvSpPr>
        <p:spPr>
          <a:xfrm>
            <a:off x="626094" y="1325563"/>
            <a:ext cx="7992829" cy="369332"/>
          </a:xfrm>
          <a:prstGeom prst="rect">
            <a:avLst/>
          </a:prstGeom>
          <a:noFill/>
        </p:spPr>
        <p:txBody>
          <a:bodyPr wrap="none" rtlCol="0">
            <a:spAutoFit/>
          </a:bodyPr>
          <a:lstStyle/>
          <a:p>
            <a:r>
              <a:rPr lang="en-US" dirty="0"/>
              <a:t>The second method is more elegant and relies on the Generalized </a:t>
            </a:r>
            <a:r>
              <a:rPr lang="en-US" dirty="0" err="1"/>
              <a:t>Ehrenfest</a:t>
            </a:r>
            <a:r>
              <a:rPr lang="en-US" dirty="0"/>
              <a:t> relation</a:t>
            </a:r>
          </a:p>
        </p:txBody>
      </p:sp>
      <p:pic>
        <p:nvPicPr>
          <p:cNvPr id="7" name="Picture 6" descr="A black text on a white background&#10;&#10;Description automatically generated">
            <a:extLst>
              <a:ext uri="{FF2B5EF4-FFF2-40B4-BE49-F238E27FC236}">
                <a16:creationId xmlns:a16="http://schemas.microsoft.com/office/drawing/2014/main" id="{F96A85B9-25DD-E254-FF96-EFB58F5B44F8}"/>
              </a:ext>
            </a:extLst>
          </p:cNvPr>
          <p:cNvPicPr>
            <a:picLocks noChangeAspect="1"/>
          </p:cNvPicPr>
          <p:nvPr/>
        </p:nvPicPr>
        <p:blipFill>
          <a:blip r:embed="rId2"/>
          <a:stretch>
            <a:fillRect/>
          </a:stretch>
        </p:blipFill>
        <p:spPr>
          <a:xfrm>
            <a:off x="8618923" y="1186716"/>
            <a:ext cx="2681184" cy="74060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4FC00B-D713-3D3C-02CF-468ABD09200F}"/>
                  </a:ext>
                </a:extLst>
              </p:cNvPr>
              <p:cNvSpPr txBox="1"/>
              <p:nvPr/>
            </p:nvSpPr>
            <p:spPr>
              <a:xfrm>
                <a:off x="626094" y="1927322"/>
                <a:ext cx="3544432"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 = </m:t>
                    </m:r>
                    <m:r>
                      <a:rPr lang="en-US" i="1" dirty="0" smtClean="0">
                        <a:latin typeface="Cambria Math" panose="02040503050406030204" pitchFamily="18" charset="0"/>
                      </a:rPr>
                      <m:t>𝑇</m:t>
                    </m:r>
                    <m:r>
                      <a:rPr lang="en-US" i="1" dirty="0" smtClean="0">
                        <a:latin typeface="Cambria Math" panose="02040503050406030204" pitchFamily="18" charset="0"/>
                      </a:rPr>
                      <m:t> + </m:t>
                    </m:r>
                    <m:r>
                      <a:rPr lang="en-US" i="1" dirty="0" smtClean="0">
                        <a:latin typeface="Cambria Math" panose="02040503050406030204" pitchFamily="18" charset="0"/>
                      </a:rPr>
                      <m:t>𝑉</m:t>
                    </m:r>
                  </m:oMath>
                </a14:m>
                <a:r>
                  <a:rPr lang="en-US" dirty="0"/>
                  <a:t> and we can show that</a:t>
                </a:r>
              </a:p>
            </p:txBody>
          </p:sp>
        </mc:Choice>
        <mc:Fallback xmlns="">
          <p:sp>
            <p:nvSpPr>
              <p:cNvPr id="8" name="TextBox 7">
                <a:extLst>
                  <a:ext uri="{FF2B5EF4-FFF2-40B4-BE49-F238E27FC236}">
                    <a16:creationId xmlns:a16="http://schemas.microsoft.com/office/drawing/2014/main" id="{904FC00B-D713-3D3C-02CF-468ABD09200F}"/>
                  </a:ext>
                </a:extLst>
              </p:cNvPr>
              <p:cNvSpPr txBox="1">
                <a:spLocks noRot="1" noChangeAspect="1" noMove="1" noResize="1" noEditPoints="1" noAdjustHandles="1" noChangeArrowheads="1" noChangeShapeType="1" noTextEdit="1"/>
              </p:cNvSpPr>
              <p:nvPr/>
            </p:nvSpPr>
            <p:spPr>
              <a:xfrm>
                <a:off x="626094" y="1927322"/>
                <a:ext cx="3544432" cy="369332"/>
              </a:xfrm>
              <a:prstGeom prst="rect">
                <a:avLst/>
              </a:prstGeom>
              <a:blipFill>
                <a:blip r:embed="rId3"/>
                <a:stretch>
                  <a:fillRect t="-6667" r="-357" b="-26667"/>
                </a:stretch>
              </a:blipFill>
            </p:spPr>
            <p:txBody>
              <a:bodyPr/>
              <a:lstStyle/>
              <a:p>
                <a:r>
                  <a:rPr lang="en-US">
                    <a:noFill/>
                  </a:rPr>
                  <a:t> </a:t>
                </a:r>
              </a:p>
            </p:txBody>
          </p:sp>
        </mc:Fallback>
      </mc:AlternateContent>
      <p:pic>
        <p:nvPicPr>
          <p:cNvPr id="10" name="Picture 9" descr="A black text on a white background&#10;&#10;Description automatically generated">
            <a:extLst>
              <a:ext uri="{FF2B5EF4-FFF2-40B4-BE49-F238E27FC236}">
                <a16:creationId xmlns:a16="http://schemas.microsoft.com/office/drawing/2014/main" id="{8ECC671E-D8B5-3C5C-AF1C-95E68477546A}"/>
              </a:ext>
            </a:extLst>
          </p:cNvPr>
          <p:cNvPicPr>
            <a:picLocks noChangeAspect="1"/>
          </p:cNvPicPr>
          <p:nvPr/>
        </p:nvPicPr>
        <p:blipFill>
          <a:blip r:embed="rId4"/>
          <a:stretch>
            <a:fillRect/>
          </a:stretch>
        </p:blipFill>
        <p:spPr>
          <a:xfrm>
            <a:off x="4226191" y="1806393"/>
            <a:ext cx="2378941" cy="611190"/>
          </a:xfrm>
          <a:prstGeom prst="rect">
            <a:avLst/>
          </a:prstGeom>
        </p:spPr>
      </p:pic>
      <p:pic>
        <p:nvPicPr>
          <p:cNvPr id="12" name="Picture 11" descr="A black and white math equation&#10;&#10;Description automatically generated with medium confidence">
            <a:extLst>
              <a:ext uri="{FF2B5EF4-FFF2-40B4-BE49-F238E27FC236}">
                <a16:creationId xmlns:a16="http://schemas.microsoft.com/office/drawing/2014/main" id="{54FA5A9E-3147-228E-2D8F-47359FAB8769}"/>
              </a:ext>
            </a:extLst>
          </p:cNvPr>
          <p:cNvPicPr>
            <a:picLocks noChangeAspect="1"/>
          </p:cNvPicPr>
          <p:nvPr/>
        </p:nvPicPr>
        <p:blipFill>
          <a:blip r:embed="rId5"/>
          <a:stretch>
            <a:fillRect/>
          </a:stretch>
        </p:blipFill>
        <p:spPr>
          <a:xfrm>
            <a:off x="7416029" y="1887887"/>
            <a:ext cx="1398447" cy="563011"/>
          </a:xfrm>
          <a:prstGeom prst="rect">
            <a:avLst/>
          </a:prstGeom>
        </p:spPr>
      </p:pic>
      <p:sp>
        <p:nvSpPr>
          <p:cNvPr id="13" name="TextBox 12">
            <a:extLst>
              <a:ext uri="{FF2B5EF4-FFF2-40B4-BE49-F238E27FC236}">
                <a16:creationId xmlns:a16="http://schemas.microsoft.com/office/drawing/2014/main" id="{9076EC9B-CB26-F44B-F689-CA95F88DF548}"/>
              </a:ext>
            </a:extLst>
          </p:cNvPr>
          <p:cNvSpPr txBox="1"/>
          <p:nvPr/>
        </p:nvSpPr>
        <p:spPr>
          <a:xfrm>
            <a:off x="6709857" y="1984727"/>
            <a:ext cx="601447" cy="369332"/>
          </a:xfrm>
          <a:prstGeom prst="rect">
            <a:avLst/>
          </a:prstGeom>
          <a:noFill/>
        </p:spPr>
        <p:txBody>
          <a:bodyPr wrap="none" rtlCol="0">
            <a:spAutoFit/>
          </a:bodyPr>
          <a:lstStyle/>
          <a:p>
            <a:r>
              <a:rPr lang="en-US" dirty="0"/>
              <a:t>with</a:t>
            </a:r>
          </a:p>
        </p:txBody>
      </p:sp>
      <p:sp>
        <p:nvSpPr>
          <p:cNvPr id="14" name="TextBox 13">
            <a:extLst>
              <a:ext uri="{FF2B5EF4-FFF2-40B4-BE49-F238E27FC236}">
                <a16:creationId xmlns:a16="http://schemas.microsoft.com/office/drawing/2014/main" id="{ABDF992A-01F4-8D7B-61E1-69DCFF29DF7D}"/>
              </a:ext>
            </a:extLst>
          </p:cNvPr>
          <p:cNvSpPr txBox="1"/>
          <p:nvPr/>
        </p:nvSpPr>
        <p:spPr>
          <a:xfrm>
            <a:off x="626094" y="2466460"/>
            <a:ext cx="878767" cy="369332"/>
          </a:xfrm>
          <a:prstGeom prst="rect">
            <a:avLst/>
          </a:prstGeom>
          <a:noFill/>
        </p:spPr>
        <p:txBody>
          <a:bodyPr wrap="none" rtlCol="0">
            <a:spAutoFit/>
          </a:bodyPr>
          <a:lstStyle/>
          <a:p>
            <a:r>
              <a:rPr lang="en-US" dirty="0"/>
              <a:t>In fact, </a:t>
            </a:r>
          </a:p>
        </p:txBody>
      </p:sp>
      <p:pic>
        <p:nvPicPr>
          <p:cNvPr id="16" name="Picture 15" descr="A math symbols with a white background&#10;&#10;Description automatically generated with medium confidence">
            <a:extLst>
              <a:ext uri="{FF2B5EF4-FFF2-40B4-BE49-F238E27FC236}">
                <a16:creationId xmlns:a16="http://schemas.microsoft.com/office/drawing/2014/main" id="{C5364CF3-8FF0-6BB0-9D5D-C2AF4C5F5281}"/>
              </a:ext>
            </a:extLst>
          </p:cNvPr>
          <p:cNvPicPr>
            <a:picLocks noChangeAspect="1"/>
          </p:cNvPicPr>
          <p:nvPr/>
        </p:nvPicPr>
        <p:blipFill>
          <a:blip r:embed="rId6"/>
          <a:stretch>
            <a:fillRect/>
          </a:stretch>
        </p:blipFill>
        <p:spPr>
          <a:xfrm>
            <a:off x="1504861" y="2417583"/>
            <a:ext cx="1866515" cy="503959"/>
          </a:xfrm>
          <a:prstGeom prst="rect">
            <a:avLst/>
          </a:prstGeom>
        </p:spPr>
      </p:pic>
      <p:pic>
        <p:nvPicPr>
          <p:cNvPr id="18" name="Picture 17">
            <a:extLst>
              <a:ext uri="{FF2B5EF4-FFF2-40B4-BE49-F238E27FC236}">
                <a16:creationId xmlns:a16="http://schemas.microsoft.com/office/drawing/2014/main" id="{7A7EEDD8-A015-2319-235F-A7176378065E}"/>
              </a:ext>
            </a:extLst>
          </p:cNvPr>
          <p:cNvPicPr>
            <a:picLocks noChangeAspect="1"/>
          </p:cNvPicPr>
          <p:nvPr/>
        </p:nvPicPr>
        <p:blipFill>
          <a:blip r:embed="rId7"/>
          <a:stretch>
            <a:fillRect/>
          </a:stretch>
        </p:blipFill>
        <p:spPr>
          <a:xfrm>
            <a:off x="3605644" y="2484896"/>
            <a:ext cx="2915771" cy="369331"/>
          </a:xfrm>
          <a:prstGeom prst="rect">
            <a:avLst/>
          </a:prstGeom>
        </p:spPr>
      </p:pic>
      <p:pic>
        <p:nvPicPr>
          <p:cNvPr id="28" name="Picture 27" descr="A black line with a white background&#10;&#10;Description automatically generated with medium confidence">
            <a:extLst>
              <a:ext uri="{FF2B5EF4-FFF2-40B4-BE49-F238E27FC236}">
                <a16:creationId xmlns:a16="http://schemas.microsoft.com/office/drawing/2014/main" id="{600CAE8A-0FB0-C1E7-18D8-B133535B0EB6}"/>
              </a:ext>
            </a:extLst>
          </p:cNvPr>
          <p:cNvPicPr>
            <a:picLocks noChangeAspect="1"/>
          </p:cNvPicPr>
          <p:nvPr/>
        </p:nvPicPr>
        <p:blipFill>
          <a:blip r:embed="rId8"/>
          <a:stretch>
            <a:fillRect/>
          </a:stretch>
        </p:blipFill>
        <p:spPr>
          <a:xfrm>
            <a:off x="6887300" y="2417583"/>
            <a:ext cx="1501822" cy="546117"/>
          </a:xfrm>
          <a:prstGeom prst="rect">
            <a:avLst/>
          </a:prstGeom>
        </p:spPr>
      </p:pic>
      <p:pic>
        <p:nvPicPr>
          <p:cNvPr id="30" name="Picture 29" descr="A black text with a square and a equal sign&#10;&#10;Description automatically generated with medium confidence">
            <a:extLst>
              <a:ext uri="{FF2B5EF4-FFF2-40B4-BE49-F238E27FC236}">
                <a16:creationId xmlns:a16="http://schemas.microsoft.com/office/drawing/2014/main" id="{505E9A15-02CA-800B-E544-037F0422113B}"/>
              </a:ext>
            </a:extLst>
          </p:cNvPr>
          <p:cNvPicPr>
            <a:picLocks noChangeAspect="1"/>
          </p:cNvPicPr>
          <p:nvPr/>
        </p:nvPicPr>
        <p:blipFill>
          <a:blip r:embed="rId9"/>
          <a:stretch>
            <a:fillRect/>
          </a:stretch>
        </p:blipFill>
        <p:spPr>
          <a:xfrm>
            <a:off x="8814476" y="2430929"/>
            <a:ext cx="1398447" cy="519423"/>
          </a:xfrm>
          <a:prstGeom prst="rect">
            <a:avLst/>
          </a:prstGeom>
        </p:spPr>
      </p:pic>
      <p:pic>
        <p:nvPicPr>
          <p:cNvPr id="32" name="Picture 31">
            <a:extLst>
              <a:ext uri="{FF2B5EF4-FFF2-40B4-BE49-F238E27FC236}">
                <a16:creationId xmlns:a16="http://schemas.microsoft.com/office/drawing/2014/main" id="{47532AEF-3A48-45F1-D147-714BB7235412}"/>
              </a:ext>
            </a:extLst>
          </p:cNvPr>
          <p:cNvPicPr>
            <a:picLocks noChangeAspect="1"/>
          </p:cNvPicPr>
          <p:nvPr/>
        </p:nvPicPr>
        <p:blipFill>
          <a:blip r:embed="rId10"/>
          <a:stretch>
            <a:fillRect/>
          </a:stretch>
        </p:blipFill>
        <p:spPr>
          <a:xfrm>
            <a:off x="2056823" y="3070140"/>
            <a:ext cx="7190214" cy="835124"/>
          </a:xfrm>
          <a:prstGeom prst="rect">
            <a:avLst/>
          </a:prstGeom>
        </p:spPr>
      </p:pic>
      <p:sp>
        <p:nvSpPr>
          <p:cNvPr id="33" name="TextBox 32">
            <a:extLst>
              <a:ext uri="{FF2B5EF4-FFF2-40B4-BE49-F238E27FC236}">
                <a16:creationId xmlns:a16="http://schemas.microsoft.com/office/drawing/2014/main" id="{3DD89A49-4B48-0D46-2AA5-DC9B56F7AA65}"/>
              </a:ext>
            </a:extLst>
          </p:cNvPr>
          <p:cNvSpPr txBox="1"/>
          <p:nvPr/>
        </p:nvSpPr>
        <p:spPr>
          <a:xfrm>
            <a:off x="266700" y="3869196"/>
            <a:ext cx="2769220" cy="369332"/>
          </a:xfrm>
          <a:prstGeom prst="rect">
            <a:avLst/>
          </a:prstGeom>
          <a:noFill/>
        </p:spPr>
        <p:txBody>
          <a:bodyPr wrap="none" rtlCol="0">
            <a:spAutoFit/>
          </a:bodyPr>
          <a:lstStyle/>
          <a:p>
            <a:r>
              <a:rPr lang="en-US" sz="1800" dirty="0">
                <a:effectLst/>
                <a:latin typeface="CMR10"/>
              </a:rPr>
              <a:t>For the harmonic oscillator:</a:t>
            </a:r>
            <a:endParaRPr lang="en-US" dirty="0"/>
          </a:p>
        </p:txBody>
      </p:sp>
      <p:pic>
        <p:nvPicPr>
          <p:cNvPr id="35" name="Picture 34">
            <a:extLst>
              <a:ext uri="{FF2B5EF4-FFF2-40B4-BE49-F238E27FC236}">
                <a16:creationId xmlns:a16="http://schemas.microsoft.com/office/drawing/2014/main" id="{198AE3BA-1187-A78F-107F-B37FFD9452AC}"/>
              </a:ext>
            </a:extLst>
          </p:cNvPr>
          <p:cNvPicPr>
            <a:picLocks noChangeAspect="1"/>
          </p:cNvPicPr>
          <p:nvPr/>
        </p:nvPicPr>
        <p:blipFill>
          <a:blip r:embed="rId11"/>
          <a:stretch>
            <a:fillRect/>
          </a:stretch>
        </p:blipFill>
        <p:spPr>
          <a:xfrm>
            <a:off x="1436984" y="4423890"/>
            <a:ext cx="8569332" cy="714111"/>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90C667-A0D9-813E-5F41-98F11C2CBFE2}"/>
                  </a:ext>
                </a:extLst>
              </p:cNvPr>
              <p:cNvSpPr txBox="1"/>
              <p:nvPr/>
            </p:nvSpPr>
            <p:spPr>
              <a:xfrm>
                <a:off x="304627" y="5297602"/>
                <a:ext cx="10878491" cy="802527"/>
              </a:xfrm>
              <a:prstGeom prst="rect">
                <a:avLst/>
              </a:prstGeom>
              <a:noFill/>
            </p:spPr>
            <p:txBody>
              <a:bodyPr wrap="none" rtlCol="0">
                <a:spAutoFit/>
              </a:bodyPr>
              <a:lstStyle/>
              <a:p>
                <a:r>
                  <a:rPr lang="en-US" dirty="0"/>
                  <a:t>Now we can use this result to simplify our calculation: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𝑉</m:t>
                        </m:r>
                      </m:e>
                    </m:d>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𝑇</m:t>
                        </m:r>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𝑛</m:t>
                        </m:r>
                      </m:sub>
                      <m:sup>
                        <m:r>
                          <a:rPr lang="en-US" b="0" i="1" smtClean="0">
                            <a:latin typeface="Cambria Math" panose="02040503050406030204" pitchFamily="18" charset="0"/>
                          </a:rPr>
                          <m:t>0</m:t>
                        </m:r>
                      </m:sup>
                    </m:sSubSup>
                  </m:oMath>
                </a14:m>
                <a:r>
                  <a:rPr lang="en-US" dirty="0"/>
                  <a:t> and it is trivial now to see that</a:t>
                </a:r>
              </a:p>
              <a:p>
                <a14:m>
                  <m:oMath xmlns:m="http://schemas.openxmlformats.org/officeDocument/2006/math">
                    <m:d>
                      <m:dPr>
                        <m:begChr m:val="⟨"/>
                        <m:endChr m:val="⟩"/>
                        <m:ctrlPr>
                          <a:rPr lang="en-US" i="1" smtClean="0">
                            <a:latin typeface="Cambria Math" panose="02040503050406030204" pitchFamily="18" charset="0"/>
                          </a:rPr>
                        </m:ctrlPr>
                      </m:dPr>
                      <m:e>
                        <m:r>
                          <a:rPr lang="en-US" i="1">
                            <a:latin typeface="Cambria Math" panose="02040503050406030204" pitchFamily="18" charset="0"/>
                          </a:rPr>
                          <m:t>𝑉</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𝐸</m:t>
                            </m:r>
                          </m:e>
                          <m:sub>
                            <m:r>
                              <a:rPr lang="en-US" b="0" i="1" smtClean="0">
                                <a:latin typeface="Cambria Math" panose="02040503050406030204" pitchFamily="18" charset="0"/>
                              </a:rPr>
                              <m:t>𝑛</m:t>
                            </m:r>
                          </m:sub>
                          <m:sup>
                            <m:r>
                              <a:rPr lang="en-US" b="0" i="1" smtClean="0">
                                <a:latin typeface="Cambria Math" panose="02040503050406030204" pitchFamily="18" charset="0"/>
                              </a:rPr>
                              <m:t>0</m:t>
                            </m:r>
                          </m:sup>
                        </m:sSubSup>
                      </m:num>
                      <m:den>
                        <m:r>
                          <a:rPr lang="en-US" b="0" i="1" smtClean="0">
                            <a:latin typeface="Cambria Math" panose="02040503050406030204" pitchFamily="18" charset="0"/>
                          </a:rPr>
                          <m:t>2</m:t>
                        </m:r>
                      </m:den>
                    </m:f>
                    <m:r>
                      <a:rPr lang="en-US" b="0" i="1" smtClean="0">
                        <a:latin typeface="Cambria Math" panose="02040503050406030204" pitchFamily="18" charset="0"/>
                      </a:rPr>
                      <m:t>=1/2(</m:t>
                    </m:r>
                    <m:r>
                      <a:rPr lang="en-US" b="0" i="1" smtClean="0">
                        <a:latin typeface="Cambria Math" panose="02040503050406030204" pitchFamily="18" charset="0"/>
                      </a:rPr>
                      <m:t>𝑛</m:t>
                    </m:r>
                    <m:r>
                      <a:rPr lang="en-US" b="0" i="1" smtClean="0">
                        <a:latin typeface="Cambria Math" panose="02040503050406030204" pitchFamily="18" charset="0"/>
                      </a:rPr>
                      <m:t>+1/2)ℏ</m:t>
                    </m:r>
                    <m:r>
                      <a:rPr lang="en-US" b="0" i="1" smtClean="0">
                        <a:latin typeface="Cambria Math" panose="02040503050406030204" pitchFamily="18" charset="0"/>
                        <a:ea typeface="Cambria Math" panose="02040503050406030204" pitchFamily="18" charset="0"/>
                      </a:rPr>
                      <m:t>𝜔</m:t>
                    </m:r>
                  </m:oMath>
                </a14:m>
                <a:r>
                  <a:rPr lang="en-US" dirty="0"/>
                  <a:t> which gives</a:t>
                </a:r>
              </a:p>
            </p:txBody>
          </p:sp>
        </mc:Choice>
        <mc:Fallback xmlns="">
          <p:sp>
            <p:nvSpPr>
              <p:cNvPr id="36" name="TextBox 35">
                <a:extLst>
                  <a:ext uri="{FF2B5EF4-FFF2-40B4-BE49-F238E27FC236}">
                    <a16:creationId xmlns:a16="http://schemas.microsoft.com/office/drawing/2014/main" id="{3090C667-A0D9-813E-5F41-98F11C2CBFE2}"/>
                  </a:ext>
                </a:extLst>
              </p:cNvPr>
              <p:cNvSpPr txBox="1">
                <a:spLocks noRot="1" noChangeAspect="1" noMove="1" noResize="1" noEditPoints="1" noAdjustHandles="1" noChangeArrowheads="1" noChangeShapeType="1" noTextEdit="1"/>
              </p:cNvSpPr>
              <p:nvPr/>
            </p:nvSpPr>
            <p:spPr>
              <a:xfrm>
                <a:off x="304627" y="5297602"/>
                <a:ext cx="10878491" cy="802527"/>
              </a:xfrm>
              <a:prstGeom prst="rect">
                <a:avLst/>
              </a:prstGeom>
              <a:blipFill>
                <a:blip r:embed="rId12"/>
                <a:stretch>
                  <a:fillRect l="-467" t="-3125" b="-3125"/>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9063D6AE-E0F0-CC2E-25E2-C50CB6234CB7}"/>
              </a:ext>
            </a:extLst>
          </p:cNvPr>
          <p:cNvPicPr>
            <a:picLocks noChangeAspect="1"/>
          </p:cNvPicPr>
          <p:nvPr/>
        </p:nvPicPr>
        <p:blipFill>
          <a:blip r:embed="rId3"/>
          <a:stretch>
            <a:fillRect/>
          </a:stretch>
        </p:blipFill>
        <p:spPr>
          <a:xfrm>
            <a:off x="4226191" y="6095311"/>
            <a:ext cx="2129441" cy="516228"/>
          </a:xfrm>
          <a:prstGeom prst="rect">
            <a:avLst/>
          </a:prstGeom>
        </p:spPr>
      </p:pic>
    </p:spTree>
    <p:extLst>
      <p:ext uri="{BB962C8B-B14F-4D97-AF65-F5344CB8AC3E}">
        <p14:creationId xmlns:p14="http://schemas.microsoft.com/office/powerpoint/2010/main" val="503426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7102FC-0639-42D2-FB45-F0F7084F5330}"/>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3</a:t>
            </a:r>
          </a:p>
        </p:txBody>
      </p:sp>
      <p:pic>
        <p:nvPicPr>
          <p:cNvPr id="4" name="Picture 3" descr="A white paper with black text&#10;&#10;AI-generated content may be incorrect.">
            <a:extLst>
              <a:ext uri="{FF2B5EF4-FFF2-40B4-BE49-F238E27FC236}">
                <a16:creationId xmlns:a16="http://schemas.microsoft.com/office/drawing/2014/main" id="{8E808D0B-9E31-964F-CEC9-BB0A82AF7895}"/>
              </a:ext>
            </a:extLst>
          </p:cNvPr>
          <p:cNvPicPr>
            <a:picLocks noChangeAspect="1"/>
          </p:cNvPicPr>
          <p:nvPr/>
        </p:nvPicPr>
        <p:blipFill>
          <a:blip r:embed="rId2"/>
          <a:stretch>
            <a:fillRect/>
          </a:stretch>
        </p:blipFill>
        <p:spPr>
          <a:xfrm>
            <a:off x="192252" y="1028042"/>
            <a:ext cx="6061404" cy="2026903"/>
          </a:xfrm>
          <a:prstGeom prst="rect">
            <a:avLst/>
          </a:prstGeom>
        </p:spPr>
      </p:pic>
      <p:pic>
        <p:nvPicPr>
          <p:cNvPr id="5" name="Picture 4">
            <a:extLst>
              <a:ext uri="{FF2B5EF4-FFF2-40B4-BE49-F238E27FC236}">
                <a16:creationId xmlns:a16="http://schemas.microsoft.com/office/drawing/2014/main" id="{CB40345E-6600-C246-C850-779C894A6F57}"/>
              </a:ext>
            </a:extLst>
          </p:cNvPr>
          <p:cNvPicPr>
            <a:picLocks noChangeAspect="1"/>
          </p:cNvPicPr>
          <p:nvPr/>
        </p:nvPicPr>
        <p:blipFill>
          <a:blip r:embed="rId3"/>
          <a:stretch>
            <a:fillRect/>
          </a:stretch>
        </p:blipFill>
        <p:spPr>
          <a:xfrm>
            <a:off x="6750707" y="1437434"/>
            <a:ext cx="5106758" cy="501880"/>
          </a:xfrm>
          <a:prstGeom prst="rect">
            <a:avLst/>
          </a:prstGeom>
        </p:spPr>
      </p:pic>
      <p:sp>
        <p:nvSpPr>
          <p:cNvPr id="6" name="TextBox 5">
            <a:extLst>
              <a:ext uri="{FF2B5EF4-FFF2-40B4-BE49-F238E27FC236}">
                <a16:creationId xmlns:a16="http://schemas.microsoft.com/office/drawing/2014/main" id="{B3A60925-B07E-2A83-802C-BE70F332A3D8}"/>
              </a:ext>
            </a:extLst>
          </p:cNvPr>
          <p:cNvSpPr txBox="1"/>
          <p:nvPr/>
        </p:nvSpPr>
        <p:spPr>
          <a:xfrm>
            <a:off x="8165778" y="956231"/>
            <a:ext cx="2087431" cy="369332"/>
          </a:xfrm>
          <a:prstGeom prst="rect">
            <a:avLst/>
          </a:prstGeom>
          <a:noFill/>
        </p:spPr>
        <p:txBody>
          <a:bodyPr wrap="none" rtlCol="0">
            <a:spAutoFit/>
          </a:bodyPr>
          <a:lstStyle/>
          <a:p>
            <a:r>
              <a:rPr lang="en-US" dirty="0"/>
              <a:t>Solution for the TISE</a:t>
            </a:r>
          </a:p>
        </p:txBody>
      </p:sp>
      <p:sp>
        <p:nvSpPr>
          <p:cNvPr id="7" name="TextBox 6">
            <a:extLst>
              <a:ext uri="{FF2B5EF4-FFF2-40B4-BE49-F238E27FC236}">
                <a16:creationId xmlns:a16="http://schemas.microsoft.com/office/drawing/2014/main" id="{D3DBF4AA-F02A-BCA8-4444-EDF1F472FF1E}"/>
              </a:ext>
            </a:extLst>
          </p:cNvPr>
          <p:cNvSpPr txBox="1"/>
          <p:nvPr/>
        </p:nvSpPr>
        <p:spPr>
          <a:xfrm>
            <a:off x="6656114" y="2051185"/>
            <a:ext cx="2282997" cy="369332"/>
          </a:xfrm>
          <a:prstGeom prst="rect">
            <a:avLst/>
          </a:prstGeom>
          <a:noFill/>
        </p:spPr>
        <p:txBody>
          <a:bodyPr wrap="none" rtlCol="0">
            <a:spAutoFit/>
          </a:bodyPr>
          <a:lstStyle/>
          <a:p>
            <a:r>
              <a:rPr lang="en-US" dirty="0"/>
              <a:t>Unperturbed energies</a:t>
            </a:r>
          </a:p>
        </p:txBody>
      </p:sp>
      <p:pic>
        <p:nvPicPr>
          <p:cNvPr id="10" name="Picture 9">
            <a:extLst>
              <a:ext uri="{FF2B5EF4-FFF2-40B4-BE49-F238E27FC236}">
                <a16:creationId xmlns:a16="http://schemas.microsoft.com/office/drawing/2014/main" id="{CD0881E4-67AE-7DB0-3C9E-EB111ED2377D}"/>
              </a:ext>
            </a:extLst>
          </p:cNvPr>
          <p:cNvPicPr>
            <a:picLocks noChangeAspect="1"/>
          </p:cNvPicPr>
          <p:nvPr/>
        </p:nvPicPr>
        <p:blipFill>
          <a:blip r:embed="rId4"/>
          <a:stretch>
            <a:fillRect/>
          </a:stretch>
        </p:blipFill>
        <p:spPr>
          <a:xfrm>
            <a:off x="266700" y="3885190"/>
            <a:ext cx="2410304" cy="291569"/>
          </a:xfrm>
          <a:prstGeom prst="rect">
            <a:avLst/>
          </a:prstGeom>
        </p:spPr>
      </p:pic>
      <p:pic>
        <p:nvPicPr>
          <p:cNvPr id="12" name="Picture 11" descr="A white rectangular object with black text&#10;&#10;Description automatically generated">
            <a:extLst>
              <a:ext uri="{FF2B5EF4-FFF2-40B4-BE49-F238E27FC236}">
                <a16:creationId xmlns:a16="http://schemas.microsoft.com/office/drawing/2014/main" id="{A411CC9D-1AF5-7452-943C-732A79D0ABD3}"/>
              </a:ext>
            </a:extLst>
          </p:cNvPr>
          <p:cNvPicPr>
            <a:picLocks noChangeAspect="1"/>
          </p:cNvPicPr>
          <p:nvPr/>
        </p:nvPicPr>
        <p:blipFill>
          <a:blip r:embed="rId5"/>
          <a:stretch>
            <a:fillRect/>
          </a:stretch>
        </p:blipFill>
        <p:spPr>
          <a:xfrm>
            <a:off x="7111286" y="3054945"/>
            <a:ext cx="1948631" cy="669530"/>
          </a:xfrm>
          <a:prstGeom prst="rect">
            <a:avLst/>
          </a:prstGeom>
        </p:spPr>
      </p:pic>
      <p:sp>
        <p:nvSpPr>
          <p:cNvPr id="13" name="TextBox 12">
            <a:extLst>
              <a:ext uri="{FF2B5EF4-FFF2-40B4-BE49-F238E27FC236}">
                <a16:creationId xmlns:a16="http://schemas.microsoft.com/office/drawing/2014/main" id="{666BECEE-78EE-9EDE-8A37-85AB246EC88E}"/>
              </a:ext>
            </a:extLst>
          </p:cNvPr>
          <p:cNvSpPr txBox="1"/>
          <p:nvPr/>
        </p:nvSpPr>
        <p:spPr>
          <a:xfrm>
            <a:off x="192252" y="3212123"/>
            <a:ext cx="7136890" cy="369332"/>
          </a:xfrm>
          <a:prstGeom prst="rect">
            <a:avLst/>
          </a:prstGeom>
          <a:noFill/>
        </p:spPr>
        <p:txBody>
          <a:bodyPr wrap="none" rtlCol="0">
            <a:spAutoFit/>
          </a:bodyPr>
          <a:lstStyle/>
          <a:p>
            <a:r>
              <a:rPr lang="en-US" dirty="0"/>
              <a:t>From the notes (Jan 23), the 1</a:t>
            </a:r>
            <a:r>
              <a:rPr lang="en-US" baseline="30000" dirty="0"/>
              <a:t>st</a:t>
            </a:r>
            <a:r>
              <a:rPr lang="en-US" dirty="0"/>
              <a:t> order correction to the energy is given by   </a:t>
            </a:r>
          </a:p>
        </p:txBody>
      </p:sp>
      <p:pic>
        <p:nvPicPr>
          <p:cNvPr id="15" name="Picture 14">
            <a:extLst>
              <a:ext uri="{FF2B5EF4-FFF2-40B4-BE49-F238E27FC236}">
                <a16:creationId xmlns:a16="http://schemas.microsoft.com/office/drawing/2014/main" id="{4F96D7A6-6F59-9AD4-9FD6-BA9B275E660D}"/>
              </a:ext>
            </a:extLst>
          </p:cNvPr>
          <p:cNvPicPr>
            <a:picLocks noChangeAspect="1"/>
          </p:cNvPicPr>
          <p:nvPr/>
        </p:nvPicPr>
        <p:blipFill>
          <a:blip r:embed="rId6"/>
          <a:stretch>
            <a:fillRect/>
          </a:stretch>
        </p:blipFill>
        <p:spPr>
          <a:xfrm>
            <a:off x="2769914" y="3711628"/>
            <a:ext cx="7772400" cy="670034"/>
          </a:xfrm>
          <a:prstGeom prst="rect">
            <a:avLst/>
          </a:prstGeom>
        </p:spPr>
      </p:pic>
      <p:pic>
        <p:nvPicPr>
          <p:cNvPr id="17" name="Picture 16">
            <a:extLst>
              <a:ext uri="{FF2B5EF4-FFF2-40B4-BE49-F238E27FC236}">
                <a16:creationId xmlns:a16="http://schemas.microsoft.com/office/drawing/2014/main" id="{738F9BB3-B57D-4313-43CE-5567DDB47970}"/>
              </a:ext>
            </a:extLst>
          </p:cNvPr>
          <p:cNvPicPr>
            <a:picLocks noChangeAspect="1"/>
          </p:cNvPicPr>
          <p:nvPr/>
        </p:nvPicPr>
        <p:blipFill>
          <a:blip r:embed="rId7"/>
          <a:stretch>
            <a:fillRect/>
          </a:stretch>
        </p:blipFill>
        <p:spPr>
          <a:xfrm>
            <a:off x="2769914" y="4394560"/>
            <a:ext cx="4937491" cy="54694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B19401-CC4A-2B48-954A-8730F348BA6C}"/>
                  </a:ext>
                </a:extLst>
              </p:cNvPr>
              <p:cNvSpPr txBox="1"/>
              <p:nvPr/>
            </p:nvSpPr>
            <p:spPr>
              <a:xfrm>
                <a:off x="7579014" y="4481743"/>
                <a:ext cx="5867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𝑉</m:t>
                          </m:r>
                        </m:e>
                        <m:sub>
                          <m:r>
                            <a:rPr lang="en-US" b="0" i="1" smtClean="0">
                              <a:latin typeface="Cambria Math" panose="02040503050406030204" pitchFamily="18" charset="0"/>
                            </a:rPr>
                            <m:t>0</m:t>
                          </m:r>
                        </m:sub>
                      </m:sSub>
                    </m:oMath>
                  </m:oMathPara>
                </a14:m>
                <a:endParaRPr lang="en-US" dirty="0"/>
              </a:p>
            </p:txBody>
          </p:sp>
        </mc:Choice>
        <mc:Fallback xmlns="">
          <p:sp>
            <p:nvSpPr>
              <p:cNvPr id="18" name="TextBox 17">
                <a:extLst>
                  <a:ext uri="{FF2B5EF4-FFF2-40B4-BE49-F238E27FC236}">
                    <a16:creationId xmlns:a16="http://schemas.microsoft.com/office/drawing/2014/main" id="{26B19401-CC4A-2B48-954A-8730F348BA6C}"/>
                  </a:ext>
                </a:extLst>
              </p:cNvPr>
              <p:cNvSpPr txBox="1">
                <a:spLocks noRot="1" noChangeAspect="1" noMove="1" noResize="1" noEditPoints="1" noAdjustHandles="1" noChangeArrowheads="1" noChangeShapeType="1" noTextEdit="1"/>
              </p:cNvSpPr>
              <p:nvPr/>
            </p:nvSpPr>
            <p:spPr>
              <a:xfrm>
                <a:off x="7579014" y="4481743"/>
                <a:ext cx="586764" cy="369332"/>
              </a:xfrm>
              <a:prstGeom prst="rect">
                <a:avLst/>
              </a:prstGeom>
              <a:blipFill>
                <a:blip r:embed="rId9"/>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8EF2C8B-A143-EC3A-2B29-B6798D8E94CE}"/>
              </a:ext>
            </a:extLst>
          </p:cNvPr>
          <p:cNvSpPr txBox="1"/>
          <p:nvPr/>
        </p:nvSpPr>
        <p:spPr>
          <a:xfrm>
            <a:off x="262759" y="5244662"/>
            <a:ext cx="10536859" cy="369332"/>
          </a:xfrm>
          <a:prstGeom prst="rect">
            <a:avLst/>
          </a:prstGeom>
          <a:noFill/>
        </p:spPr>
        <p:txBody>
          <a:bodyPr wrap="none" rtlCol="0">
            <a:spAutoFit/>
          </a:bodyPr>
          <a:lstStyle/>
          <a:p>
            <a:r>
              <a:rPr lang="en-US" dirty="0"/>
              <a:t>Now for the 1</a:t>
            </a:r>
            <a:r>
              <a:rPr lang="en-US" baseline="30000" dirty="0"/>
              <a:t>st</a:t>
            </a:r>
            <a:r>
              <a:rPr lang="en-US" dirty="0"/>
              <a:t> excited state, we must consider all the (degenerate) combinations which have the same energy </a:t>
            </a:r>
          </a:p>
        </p:txBody>
      </p:sp>
      <p:pic>
        <p:nvPicPr>
          <p:cNvPr id="20" name="Picture 19">
            <a:extLst>
              <a:ext uri="{FF2B5EF4-FFF2-40B4-BE49-F238E27FC236}">
                <a16:creationId xmlns:a16="http://schemas.microsoft.com/office/drawing/2014/main" id="{E98F38E2-9CA2-9E3E-F9D9-A47A0DB0C224}"/>
              </a:ext>
            </a:extLst>
          </p:cNvPr>
          <p:cNvPicPr>
            <a:picLocks noChangeAspect="1"/>
          </p:cNvPicPr>
          <p:nvPr/>
        </p:nvPicPr>
        <p:blipFill>
          <a:blip r:embed="rId10"/>
          <a:stretch>
            <a:fillRect/>
          </a:stretch>
        </p:blipFill>
        <p:spPr>
          <a:xfrm>
            <a:off x="3809031" y="5917151"/>
            <a:ext cx="4018027" cy="235625"/>
          </a:xfrm>
          <a:prstGeom prst="rect">
            <a:avLst/>
          </a:prstGeom>
        </p:spPr>
      </p:pic>
      <p:pic>
        <p:nvPicPr>
          <p:cNvPr id="11" name="Picture 10">
            <a:extLst>
              <a:ext uri="{FF2B5EF4-FFF2-40B4-BE49-F238E27FC236}">
                <a16:creationId xmlns:a16="http://schemas.microsoft.com/office/drawing/2014/main" id="{15E1D761-AB3D-6ECF-694E-4839F794AFC3}"/>
              </a:ext>
            </a:extLst>
          </p:cNvPr>
          <p:cNvPicPr>
            <a:picLocks noChangeAspect="1"/>
          </p:cNvPicPr>
          <p:nvPr/>
        </p:nvPicPr>
        <p:blipFill>
          <a:blip r:embed="rId11"/>
          <a:stretch>
            <a:fillRect/>
          </a:stretch>
        </p:blipFill>
        <p:spPr>
          <a:xfrm>
            <a:off x="6822368" y="2475140"/>
            <a:ext cx="4191996" cy="370154"/>
          </a:xfrm>
          <a:prstGeom prst="rect">
            <a:avLst/>
          </a:prstGeom>
        </p:spPr>
      </p:pic>
    </p:spTree>
    <p:extLst>
      <p:ext uri="{BB962C8B-B14F-4D97-AF65-F5344CB8AC3E}">
        <p14:creationId xmlns:p14="http://schemas.microsoft.com/office/powerpoint/2010/main" val="62175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41B71-89D8-8878-1D5B-474690EE619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272A422-BA38-435B-6558-176BA6BD2D9F}"/>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3</a:t>
            </a:r>
          </a:p>
        </p:txBody>
      </p:sp>
      <p:sp>
        <p:nvSpPr>
          <p:cNvPr id="2" name="TextBox 1">
            <a:extLst>
              <a:ext uri="{FF2B5EF4-FFF2-40B4-BE49-F238E27FC236}">
                <a16:creationId xmlns:a16="http://schemas.microsoft.com/office/drawing/2014/main" id="{65EEC090-AF9A-220C-93FC-16498AAB0081}"/>
              </a:ext>
            </a:extLst>
          </p:cNvPr>
          <p:cNvSpPr txBox="1"/>
          <p:nvPr/>
        </p:nvSpPr>
        <p:spPr>
          <a:xfrm>
            <a:off x="266700" y="1065001"/>
            <a:ext cx="8909619" cy="369332"/>
          </a:xfrm>
          <a:prstGeom prst="rect">
            <a:avLst/>
          </a:prstGeom>
          <a:noFill/>
        </p:spPr>
        <p:txBody>
          <a:bodyPr wrap="none" rtlCol="0">
            <a:spAutoFit/>
          </a:bodyPr>
          <a:lstStyle/>
          <a:p>
            <a:r>
              <a:rPr lang="en-US" dirty="0"/>
              <a:t>To construct the W matrix, we consider all possible combinations. The diagonal elements are </a:t>
            </a:r>
          </a:p>
        </p:txBody>
      </p:sp>
      <p:pic>
        <p:nvPicPr>
          <p:cNvPr id="9" name="Picture 8">
            <a:extLst>
              <a:ext uri="{FF2B5EF4-FFF2-40B4-BE49-F238E27FC236}">
                <a16:creationId xmlns:a16="http://schemas.microsoft.com/office/drawing/2014/main" id="{AEDF0BF3-721C-8869-DABF-C55A042123A4}"/>
              </a:ext>
            </a:extLst>
          </p:cNvPr>
          <p:cNvPicPr>
            <a:picLocks noChangeAspect="1"/>
          </p:cNvPicPr>
          <p:nvPr/>
        </p:nvPicPr>
        <p:blipFill>
          <a:blip r:embed="rId2"/>
          <a:stretch>
            <a:fillRect/>
          </a:stretch>
        </p:blipFill>
        <p:spPr>
          <a:xfrm>
            <a:off x="393651" y="1586075"/>
            <a:ext cx="2013169" cy="217640"/>
          </a:xfrm>
          <a:prstGeom prst="rect">
            <a:avLst/>
          </a:prstGeom>
        </p:spPr>
      </p:pic>
      <p:pic>
        <p:nvPicPr>
          <p:cNvPr id="11" name="Picture 10">
            <a:extLst>
              <a:ext uri="{FF2B5EF4-FFF2-40B4-BE49-F238E27FC236}">
                <a16:creationId xmlns:a16="http://schemas.microsoft.com/office/drawing/2014/main" id="{DCD759CB-9143-2EEF-81D3-A2374B14A661}"/>
              </a:ext>
            </a:extLst>
          </p:cNvPr>
          <p:cNvPicPr>
            <a:picLocks noChangeAspect="1"/>
          </p:cNvPicPr>
          <p:nvPr/>
        </p:nvPicPr>
        <p:blipFill>
          <a:blip r:embed="rId3"/>
          <a:stretch>
            <a:fillRect/>
          </a:stretch>
        </p:blipFill>
        <p:spPr>
          <a:xfrm>
            <a:off x="2700380" y="1602148"/>
            <a:ext cx="2013169" cy="221227"/>
          </a:xfrm>
          <a:prstGeom prst="rect">
            <a:avLst/>
          </a:prstGeom>
        </p:spPr>
      </p:pic>
      <p:pic>
        <p:nvPicPr>
          <p:cNvPr id="14" name="Picture 13">
            <a:extLst>
              <a:ext uri="{FF2B5EF4-FFF2-40B4-BE49-F238E27FC236}">
                <a16:creationId xmlns:a16="http://schemas.microsoft.com/office/drawing/2014/main" id="{DA91F691-31A2-F234-9111-7970B2308B2C}"/>
              </a:ext>
            </a:extLst>
          </p:cNvPr>
          <p:cNvPicPr>
            <a:picLocks noChangeAspect="1"/>
          </p:cNvPicPr>
          <p:nvPr/>
        </p:nvPicPr>
        <p:blipFill>
          <a:blip r:embed="rId4"/>
          <a:stretch>
            <a:fillRect/>
          </a:stretch>
        </p:blipFill>
        <p:spPr>
          <a:xfrm>
            <a:off x="5033729" y="1586213"/>
            <a:ext cx="1921060" cy="210527"/>
          </a:xfrm>
          <a:prstGeom prst="rect">
            <a:avLst/>
          </a:prstGeom>
        </p:spPr>
      </p:pic>
      <p:sp>
        <p:nvSpPr>
          <p:cNvPr id="21" name="TextBox 20">
            <a:extLst>
              <a:ext uri="{FF2B5EF4-FFF2-40B4-BE49-F238E27FC236}">
                <a16:creationId xmlns:a16="http://schemas.microsoft.com/office/drawing/2014/main" id="{2C78067F-B1F9-AB4F-86BC-2AFB3A0DABD8}"/>
              </a:ext>
            </a:extLst>
          </p:cNvPr>
          <p:cNvSpPr txBox="1"/>
          <p:nvPr/>
        </p:nvSpPr>
        <p:spPr>
          <a:xfrm>
            <a:off x="266699" y="1875331"/>
            <a:ext cx="2433680" cy="369332"/>
          </a:xfrm>
          <a:prstGeom prst="rect">
            <a:avLst/>
          </a:prstGeom>
          <a:noFill/>
        </p:spPr>
        <p:txBody>
          <a:bodyPr wrap="none" rtlCol="0">
            <a:spAutoFit/>
          </a:bodyPr>
          <a:lstStyle/>
          <a:p>
            <a:r>
              <a:rPr lang="en-US" dirty="0"/>
              <a:t>The mixed elements are</a:t>
            </a:r>
          </a:p>
        </p:txBody>
      </p:sp>
      <p:pic>
        <p:nvPicPr>
          <p:cNvPr id="22" name="Picture 21">
            <a:extLst>
              <a:ext uri="{FF2B5EF4-FFF2-40B4-BE49-F238E27FC236}">
                <a16:creationId xmlns:a16="http://schemas.microsoft.com/office/drawing/2014/main" id="{A3E74EF0-D245-42CA-11EC-657B3DD4F74D}"/>
              </a:ext>
            </a:extLst>
          </p:cNvPr>
          <p:cNvPicPr>
            <a:picLocks noChangeAspect="1"/>
          </p:cNvPicPr>
          <p:nvPr/>
        </p:nvPicPr>
        <p:blipFill>
          <a:blip r:embed="rId5"/>
          <a:stretch>
            <a:fillRect/>
          </a:stretch>
        </p:blipFill>
        <p:spPr>
          <a:xfrm>
            <a:off x="393651" y="2391062"/>
            <a:ext cx="1908115" cy="207404"/>
          </a:xfrm>
          <a:prstGeom prst="rect">
            <a:avLst/>
          </a:prstGeom>
        </p:spPr>
      </p:pic>
      <p:pic>
        <p:nvPicPr>
          <p:cNvPr id="23" name="Picture 22">
            <a:extLst>
              <a:ext uri="{FF2B5EF4-FFF2-40B4-BE49-F238E27FC236}">
                <a16:creationId xmlns:a16="http://schemas.microsoft.com/office/drawing/2014/main" id="{D83536B2-1073-BF4A-9AF9-9F8E1297978A}"/>
              </a:ext>
            </a:extLst>
          </p:cNvPr>
          <p:cNvPicPr>
            <a:picLocks noChangeAspect="1"/>
          </p:cNvPicPr>
          <p:nvPr/>
        </p:nvPicPr>
        <p:blipFill>
          <a:blip r:embed="rId6"/>
          <a:stretch>
            <a:fillRect/>
          </a:stretch>
        </p:blipFill>
        <p:spPr>
          <a:xfrm>
            <a:off x="2700379" y="2405303"/>
            <a:ext cx="2013169" cy="218822"/>
          </a:xfrm>
          <a:prstGeom prst="rect">
            <a:avLst/>
          </a:prstGeom>
        </p:spPr>
      </p:pic>
      <p:pic>
        <p:nvPicPr>
          <p:cNvPr id="24" name="Picture 23">
            <a:extLst>
              <a:ext uri="{FF2B5EF4-FFF2-40B4-BE49-F238E27FC236}">
                <a16:creationId xmlns:a16="http://schemas.microsoft.com/office/drawing/2014/main" id="{EA5D2F3C-2ABC-1BAA-136E-B6CA4D3CE1DA}"/>
              </a:ext>
            </a:extLst>
          </p:cNvPr>
          <p:cNvPicPr>
            <a:picLocks noChangeAspect="1"/>
          </p:cNvPicPr>
          <p:nvPr/>
        </p:nvPicPr>
        <p:blipFill>
          <a:blip r:embed="rId7"/>
          <a:stretch>
            <a:fillRect/>
          </a:stretch>
        </p:blipFill>
        <p:spPr>
          <a:xfrm>
            <a:off x="5005264" y="2405303"/>
            <a:ext cx="1921053" cy="210527"/>
          </a:xfrm>
          <a:prstGeom prst="rect">
            <a:avLst/>
          </a:prstGeom>
        </p:spPr>
      </p:pic>
      <p:pic>
        <p:nvPicPr>
          <p:cNvPr id="26" name="Picture 25" descr="A math equations on a white background&#10;&#10;AI-generated content may be incorrect.">
            <a:extLst>
              <a:ext uri="{FF2B5EF4-FFF2-40B4-BE49-F238E27FC236}">
                <a16:creationId xmlns:a16="http://schemas.microsoft.com/office/drawing/2014/main" id="{E9A8211C-5739-B12B-85DE-D7BA7121C0F9}"/>
              </a:ext>
            </a:extLst>
          </p:cNvPr>
          <p:cNvPicPr>
            <a:picLocks noChangeAspect="1"/>
          </p:cNvPicPr>
          <p:nvPr/>
        </p:nvPicPr>
        <p:blipFill>
          <a:blip r:embed="rId8"/>
          <a:stretch>
            <a:fillRect/>
          </a:stretch>
        </p:blipFill>
        <p:spPr>
          <a:xfrm>
            <a:off x="0" y="2784765"/>
            <a:ext cx="6427548" cy="3940655"/>
          </a:xfrm>
          <a:prstGeom prst="rect">
            <a:avLst/>
          </a:prstGeom>
        </p:spPr>
      </p:pic>
      <p:sp>
        <p:nvSpPr>
          <p:cNvPr id="27" name="Rectangle 26">
            <a:extLst>
              <a:ext uri="{FF2B5EF4-FFF2-40B4-BE49-F238E27FC236}">
                <a16:creationId xmlns:a16="http://schemas.microsoft.com/office/drawing/2014/main" id="{BC313D02-930D-B4C8-A07A-56B9F34F06B3}"/>
              </a:ext>
            </a:extLst>
          </p:cNvPr>
          <p:cNvSpPr/>
          <p:nvPr/>
        </p:nvSpPr>
        <p:spPr>
          <a:xfrm>
            <a:off x="266699" y="2784765"/>
            <a:ext cx="6160849" cy="394065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41E69383-CED4-149F-22EF-F79F23479C75}"/>
              </a:ext>
            </a:extLst>
          </p:cNvPr>
          <p:cNvSpPr txBox="1"/>
          <p:nvPr/>
        </p:nvSpPr>
        <p:spPr>
          <a:xfrm>
            <a:off x="6694247" y="2790200"/>
            <a:ext cx="2690160" cy="369332"/>
          </a:xfrm>
          <a:prstGeom prst="rect">
            <a:avLst/>
          </a:prstGeom>
          <a:noFill/>
        </p:spPr>
        <p:txBody>
          <a:bodyPr wrap="none" rtlCol="0">
            <a:spAutoFit/>
          </a:bodyPr>
          <a:lstStyle/>
          <a:p>
            <a:r>
              <a:rPr lang="en-US" dirty="0"/>
              <a:t>Therefore, the W matrix is </a:t>
            </a:r>
          </a:p>
        </p:txBody>
      </p:sp>
      <p:pic>
        <p:nvPicPr>
          <p:cNvPr id="34" name="Picture 33" descr="A number and numbers on a white background&#10;&#10;AI-generated content may be incorrect.">
            <a:extLst>
              <a:ext uri="{FF2B5EF4-FFF2-40B4-BE49-F238E27FC236}">
                <a16:creationId xmlns:a16="http://schemas.microsoft.com/office/drawing/2014/main" id="{04CF3806-7780-C867-CCFA-FC589281FB77}"/>
              </a:ext>
            </a:extLst>
          </p:cNvPr>
          <p:cNvPicPr>
            <a:picLocks noChangeAspect="1"/>
          </p:cNvPicPr>
          <p:nvPr/>
        </p:nvPicPr>
        <p:blipFill>
          <a:blip r:embed="rId9"/>
          <a:stretch>
            <a:fillRect/>
          </a:stretch>
        </p:blipFill>
        <p:spPr>
          <a:xfrm>
            <a:off x="8012896" y="3158974"/>
            <a:ext cx="1998771" cy="839820"/>
          </a:xfrm>
          <a:prstGeom prst="rect">
            <a:avLst/>
          </a:prstGeom>
        </p:spPr>
      </p:pic>
      <p:pic>
        <p:nvPicPr>
          <p:cNvPr id="36" name="Picture 35" descr="A number and numbers on a white background&#10;&#10;AI-generated content may be incorrect.">
            <a:extLst>
              <a:ext uri="{FF2B5EF4-FFF2-40B4-BE49-F238E27FC236}">
                <a16:creationId xmlns:a16="http://schemas.microsoft.com/office/drawing/2014/main" id="{E8BCFFE4-2AC2-293B-B1B5-D589F15EE6DC}"/>
              </a:ext>
            </a:extLst>
          </p:cNvPr>
          <p:cNvPicPr>
            <a:picLocks noChangeAspect="1"/>
          </p:cNvPicPr>
          <p:nvPr/>
        </p:nvPicPr>
        <p:blipFill>
          <a:blip r:embed="rId10"/>
          <a:stretch>
            <a:fillRect/>
          </a:stretch>
        </p:blipFill>
        <p:spPr>
          <a:xfrm>
            <a:off x="6694247" y="4653175"/>
            <a:ext cx="5109946" cy="816172"/>
          </a:xfrm>
          <a:prstGeom prst="rect">
            <a:avLst/>
          </a:prstGeom>
        </p:spPr>
      </p:pic>
      <p:sp>
        <p:nvSpPr>
          <p:cNvPr id="37" name="TextBox 36">
            <a:extLst>
              <a:ext uri="{FF2B5EF4-FFF2-40B4-BE49-F238E27FC236}">
                <a16:creationId xmlns:a16="http://schemas.microsoft.com/office/drawing/2014/main" id="{D7083428-0BDF-84DC-8EC0-BB2EA7D797A2}"/>
              </a:ext>
            </a:extLst>
          </p:cNvPr>
          <p:cNvSpPr txBox="1"/>
          <p:nvPr/>
        </p:nvSpPr>
        <p:spPr>
          <a:xfrm>
            <a:off x="6694247" y="4127047"/>
            <a:ext cx="3188693" cy="369332"/>
          </a:xfrm>
          <a:prstGeom prst="rect">
            <a:avLst/>
          </a:prstGeom>
          <a:noFill/>
        </p:spPr>
        <p:txBody>
          <a:bodyPr wrap="none" rtlCol="0">
            <a:spAutoFit/>
          </a:bodyPr>
          <a:lstStyle/>
          <a:p>
            <a:r>
              <a:rPr lang="en-US" dirty="0"/>
              <a:t>The eigenvalues are obtained as</a:t>
            </a:r>
          </a:p>
        </p:txBody>
      </p:sp>
      <p:pic>
        <p:nvPicPr>
          <p:cNvPr id="39" name="Picture 38">
            <a:extLst>
              <a:ext uri="{FF2B5EF4-FFF2-40B4-BE49-F238E27FC236}">
                <a16:creationId xmlns:a16="http://schemas.microsoft.com/office/drawing/2014/main" id="{38E42B76-D6B7-1EF2-3080-E4CEDB862FDB}"/>
              </a:ext>
            </a:extLst>
          </p:cNvPr>
          <p:cNvPicPr>
            <a:picLocks noChangeAspect="1"/>
          </p:cNvPicPr>
          <p:nvPr/>
        </p:nvPicPr>
        <p:blipFill>
          <a:blip r:embed="rId11"/>
          <a:stretch>
            <a:fillRect/>
          </a:stretch>
        </p:blipFill>
        <p:spPr>
          <a:xfrm>
            <a:off x="6694247" y="5603352"/>
            <a:ext cx="5137072" cy="369332"/>
          </a:xfrm>
          <a:prstGeom prst="rect">
            <a:avLst/>
          </a:prstGeom>
        </p:spPr>
      </p:pic>
      <p:sp>
        <p:nvSpPr>
          <p:cNvPr id="40" name="TextBox 39">
            <a:extLst>
              <a:ext uri="{FF2B5EF4-FFF2-40B4-BE49-F238E27FC236}">
                <a16:creationId xmlns:a16="http://schemas.microsoft.com/office/drawing/2014/main" id="{43788AEB-4042-A64A-64CD-5B11A8BDC387}"/>
              </a:ext>
            </a:extLst>
          </p:cNvPr>
          <p:cNvSpPr txBox="1"/>
          <p:nvPr/>
        </p:nvSpPr>
        <p:spPr>
          <a:xfrm>
            <a:off x="6579390" y="6221578"/>
            <a:ext cx="4496744" cy="369332"/>
          </a:xfrm>
          <a:prstGeom prst="rect">
            <a:avLst/>
          </a:prstGeom>
          <a:noFill/>
        </p:spPr>
        <p:txBody>
          <a:bodyPr wrap="none" rtlCol="0">
            <a:spAutoFit/>
          </a:bodyPr>
          <a:lstStyle/>
          <a:p>
            <a:r>
              <a:rPr lang="en-US" dirty="0"/>
              <a:t>The 1-st order corrections to the energies are:</a:t>
            </a:r>
          </a:p>
        </p:txBody>
      </p:sp>
      <p:pic>
        <p:nvPicPr>
          <p:cNvPr id="42" name="Picture 41">
            <a:extLst>
              <a:ext uri="{FF2B5EF4-FFF2-40B4-BE49-F238E27FC236}">
                <a16:creationId xmlns:a16="http://schemas.microsoft.com/office/drawing/2014/main" id="{73D5199B-F94C-C958-1352-C79803679CA7}"/>
              </a:ext>
            </a:extLst>
          </p:cNvPr>
          <p:cNvPicPr>
            <a:picLocks noChangeAspect="1"/>
          </p:cNvPicPr>
          <p:nvPr/>
        </p:nvPicPr>
        <p:blipFill>
          <a:blip r:embed="rId12"/>
          <a:stretch>
            <a:fillRect/>
          </a:stretch>
        </p:blipFill>
        <p:spPr>
          <a:xfrm>
            <a:off x="10993780" y="6312502"/>
            <a:ext cx="756960" cy="252320"/>
          </a:xfrm>
          <a:prstGeom prst="rect">
            <a:avLst/>
          </a:prstGeom>
        </p:spPr>
      </p:pic>
    </p:spTree>
    <p:extLst>
      <p:ext uri="{BB962C8B-B14F-4D97-AF65-F5344CB8AC3E}">
        <p14:creationId xmlns:p14="http://schemas.microsoft.com/office/powerpoint/2010/main" val="3274789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78D4D5-A902-372E-E4DB-F9F0050B026F}"/>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Preparation for TEST1: Problem 4</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5C93D53-9C45-00AC-3361-04D5931B8689}"/>
                  </a:ext>
                </a:extLst>
              </p:cNvPr>
              <p:cNvSpPr txBox="1"/>
              <p:nvPr/>
            </p:nvSpPr>
            <p:spPr>
              <a:xfrm>
                <a:off x="266700" y="1140897"/>
                <a:ext cx="6395340" cy="369332"/>
              </a:xfrm>
              <a:prstGeom prst="rect">
                <a:avLst/>
              </a:prstGeom>
              <a:noFill/>
            </p:spPr>
            <p:txBody>
              <a:bodyPr wrap="none" rtlCol="0">
                <a:spAutoFit/>
              </a:bodyPr>
              <a:lstStyle/>
              <a:p>
                <a:r>
                  <a:rPr lang="en-US" dirty="0"/>
                  <a:t>Calculate the </a:t>
                </a:r>
                <a:r>
                  <a:rPr lang="en-US" dirty="0" err="1"/>
                  <a:t>Clebsch</a:t>
                </a:r>
                <a:r>
                  <a:rPr lang="en-US" dirty="0"/>
                  <a:t>-Gordan Coefficients for </a:t>
                </a:r>
                <a14:m>
                  <m:oMath xmlns:m="http://schemas.openxmlformats.org/officeDocument/2006/math">
                    <m:r>
                      <a:rPr lang="en-US" i="1" dirty="0" smtClean="0">
                        <a:latin typeface="Cambria Math" panose="02040503050406030204" pitchFamily="18" charset="0"/>
                      </a:rPr>
                      <m:t>𝑗</m:t>
                    </m:r>
                    <m:r>
                      <a:rPr lang="en-US" i="1" baseline="-25000" dirty="0" smtClean="0">
                        <a:latin typeface="Cambria Math" panose="02040503050406030204" pitchFamily="18" charset="0"/>
                      </a:rPr>
                      <m:t>1</m:t>
                    </m:r>
                    <m:r>
                      <a:rPr lang="en-US" i="1" dirty="0" smtClean="0">
                        <a:latin typeface="Cambria Math" panose="02040503050406030204" pitchFamily="18" charset="0"/>
                      </a:rPr>
                      <m:t> = 1 </m:t>
                    </m:r>
                  </m:oMath>
                </a14:m>
                <a:r>
                  <a:rPr lang="en-US" dirty="0"/>
                  <a:t>and </a:t>
                </a:r>
                <a14:m>
                  <m:oMath xmlns:m="http://schemas.openxmlformats.org/officeDocument/2006/math">
                    <m:r>
                      <a:rPr lang="en-US" i="1" dirty="0" smtClean="0">
                        <a:latin typeface="Cambria Math" panose="02040503050406030204" pitchFamily="18" charset="0"/>
                      </a:rPr>
                      <m:t>𝑗</m:t>
                    </m:r>
                    <m:r>
                      <a:rPr lang="en-US" i="1" baseline="-25000" dirty="0" smtClean="0">
                        <a:latin typeface="Cambria Math" panose="02040503050406030204" pitchFamily="18" charset="0"/>
                      </a:rPr>
                      <m:t>2</m:t>
                    </m:r>
                    <m:r>
                      <a:rPr lang="en-US" i="1" dirty="0" smtClean="0">
                        <a:latin typeface="Cambria Math" panose="02040503050406030204" pitchFamily="18" charset="0"/>
                      </a:rPr>
                      <m:t> = 1</m:t>
                    </m:r>
                  </m:oMath>
                </a14:m>
                <a:r>
                  <a:rPr lang="en-US" dirty="0"/>
                  <a:t> </a:t>
                </a:r>
              </a:p>
            </p:txBody>
          </p:sp>
        </mc:Choice>
        <mc:Fallback>
          <p:sp>
            <p:nvSpPr>
              <p:cNvPr id="4" name="TextBox 3">
                <a:extLst>
                  <a:ext uri="{FF2B5EF4-FFF2-40B4-BE49-F238E27FC236}">
                    <a16:creationId xmlns:a16="http://schemas.microsoft.com/office/drawing/2014/main" id="{D5C93D53-9C45-00AC-3361-04D5931B8689}"/>
                  </a:ext>
                </a:extLst>
              </p:cNvPr>
              <p:cNvSpPr txBox="1">
                <a:spLocks noRot="1" noChangeAspect="1" noMove="1" noResize="1" noEditPoints="1" noAdjustHandles="1" noChangeArrowheads="1" noChangeShapeType="1" noTextEdit="1"/>
              </p:cNvSpPr>
              <p:nvPr/>
            </p:nvSpPr>
            <p:spPr>
              <a:xfrm>
                <a:off x="266700" y="1140897"/>
                <a:ext cx="6395340" cy="369332"/>
              </a:xfrm>
              <a:prstGeom prst="rect">
                <a:avLst/>
              </a:prstGeom>
              <a:blipFill>
                <a:blip r:embed="rId2"/>
                <a:stretch>
                  <a:fillRect l="-992"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217827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83A415-839A-A3DC-4A44-36E623CDBE39}"/>
                  </a:ext>
                </a:extLst>
              </p:cNvPr>
              <p:cNvSpPr txBox="1"/>
              <p:nvPr/>
            </p:nvSpPr>
            <p:spPr>
              <a:xfrm>
                <a:off x="245918" y="1024235"/>
                <a:ext cx="11620500" cy="646331"/>
              </a:xfrm>
              <a:prstGeom prst="rect">
                <a:avLst/>
              </a:prstGeom>
              <a:noFill/>
            </p:spPr>
            <p:txBody>
              <a:bodyPr wrap="square">
                <a:spAutoFit/>
              </a:bodyPr>
              <a:lstStyle/>
              <a:p>
                <a:r>
                  <a:rPr lang="en-US" sz="1800" dirty="0">
                    <a:effectLst/>
                    <a:latin typeface="ACaslonPro"/>
                  </a:rPr>
                  <a:t>For the moment let’s just write the “good” unperturbed states in generic form keeping </a:t>
                </a:r>
                <a14:m>
                  <m:oMath xmlns:m="http://schemas.openxmlformats.org/officeDocument/2006/math">
                    <m:r>
                      <a:rPr lang="el-GR" sz="1800" i="1" dirty="0" smtClean="0">
                        <a:effectLst/>
                        <a:latin typeface="Cambria Math" panose="02040503050406030204" pitchFamily="18" charset="0"/>
                        <a:ea typeface="Cambria Math" panose="02040503050406030204" pitchFamily="18" charset="0"/>
                      </a:rPr>
                      <m:t>𝛼</m:t>
                    </m:r>
                  </m:oMath>
                </a14:m>
                <a:r>
                  <a:rPr lang="el-GR" sz="1800" dirty="0">
                    <a:effectLst/>
                    <a:latin typeface="Tahoma" panose="020B0604030504040204" pitchFamily="34" charset="0"/>
                  </a:rPr>
                  <a:t> </a:t>
                </a:r>
                <a:r>
                  <a:rPr lang="en-US" sz="1800" dirty="0">
                    <a:effectLst/>
                    <a:latin typeface="ACaslonPro"/>
                  </a:rPr>
                  <a:t>and </a:t>
                </a:r>
                <a14:m>
                  <m:oMath xmlns:m="http://schemas.openxmlformats.org/officeDocument/2006/math">
                    <m:r>
                      <a:rPr lang="el-GR" sz="1800" i="1" dirty="0" smtClean="0">
                        <a:effectLst/>
                        <a:latin typeface="Cambria Math" panose="02040503050406030204" pitchFamily="18" charset="0"/>
                        <a:ea typeface="Cambria Math" panose="02040503050406030204" pitchFamily="18" charset="0"/>
                      </a:rPr>
                      <m:t>𝛽</m:t>
                    </m:r>
                  </m:oMath>
                </a14:m>
                <a:r>
                  <a:rPr lang="el-GR" sz="1800" dirty="0">
                    <a:effectLst/>
                    <a:latin typeface="Tahoma" panose="020B0604030504040204" pitchFamily="34" charset="0"/>
                  </a:rPr>
                  <a:t> </a:t>
                </a:r>
                <a:r>
                  <a:rPr lang="en-US" sz="1800" dirty="0">
                    <a:effectLst/>
                    <a:latin typeface="ACaslonPro"/>
                  </a:rPr>
                  <a:t>adjustable. We want to solve the </a:t>
                </a:r>
                <a:r>
                  <a:rPr lang="en-US" sz="1800" dirty="0" err="1">
                    <a:effectLst/>
                    <a:latin typeface="ACaslonPro"/>
                  </a:rPr>
                  <a:t>Schrödinger</a:t>
                </a:r>
                <a:r>
                  <a:rPr lang="en-US" sz="1800" dirty="0">
                    <a:effectLst/>
                    <a:latin typeface="ACaslonPro"/>
                  </a:rPr>
                  <a:t> equation, </a:t>
                </a:r>
                <a:endParaRPr lang="en-US" dirty="0"/>
              </a:p>
            </p:txBody>
          </p:sp>
        </mc:Choice>
        <mc:Fallback xmlns="">
          <p:sp>
            <p:nvSpPr>
              <p:cNvPr id="4" name="TextBox 3">
                <a:extLst>
                  <a:ext uri="{FF2B5EF4-FFF2-40B4-BE49-F238E27FC236}">
                    <a16:creationId xmlns:a16="http://schemas.microsoft.com/office/drawing/2014/main" id="{D183A415-839A-A3DC-4A44-36E623CDBE39}"/>
                  </a:ext>
                </a:extLst>
              </p:cNvPr>
              <p:cNvSpPr txBox="1">
                <a:spLocks noRot="1" noChangeAspect="1" noMove="1" noResize="1" noEditPoints="1" noAdjustHandles="1" noChangeArrowheads="1" noChangeShapeType="1" noTextEdit="1"/>
              </p:cNvSpPr>
              <p:nvPr/>
            </p:nvSpPr>
            <p:spPr>
              <a:xfrm>
                <a:off x="245918" y="1024235"/>
                <a:ext cx="11620500" cy="646331"/>
              </a:xfrm>
              <a:prstGeom prst="rect">
                <a:avLst/>
              </a:prstGeom>
              <a:blipFill>
                <a:blip r:embed="rId2"/>
                <a:stretch>
                  <a:fillRect l="-437" t="-5769" b="-1346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EC279E4A-5E27-32C3-1A98-7F8B5E722E40}"/>
              </a:ext>
            </a:extLst>
          </p:cNvPr>
          <p:cNvSpPr txBox="1">
            <a:spLocks/>
          </p:cNvSpPr>
          <p:nvPr/>
        </p:nvSpPr>
        <p:spPr>
          <a:xfrm>
            <a:off x="245918" y="0"/>
            <a:ext cx="10997046" cy="111182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Two-Fold Degeneracy: finding the good states</a:t>
            </a:r>
          </a:p>
        </p:txBody>
      </p:sp>
      <p:pic>
        <p:nvPicPr>
          <p:cNvPr id="7" name="Picture 6">
            <a:extLst>
              <a:ext uri="{FF2B5EF4-FFF2-40B4-BE49-F238E27FC236}">
                <a16:creationId xmlns:a16="http://schemas.microsoft.com/office/drawing/2014/main" id="{9AD4D6C0-5BBE-D1AB-288E-D6D1D54EC263}"/>
              </a:ext>
            </a:extLst>
          </p:cNvPr>
          <p:cNvPicPr>
            <a:picLocks noChangeAspect="1"/>
          </p:cNvPicPr>
          <p:nvPr/>
        </p:nvPicPr>
        <p:blipFill>
          <a:blip r:embed="rId3"/>
          <a:stretch>
            <a:fillRect/>
          </a:stretch>
        </p:blipFill>
        <p:spPr>
          <a:xfrm>
            <a:off x="4361872" y="1508414"/>
            <a:ext cx="1473200" cy="495300"/>
          </a:xfrm>
          <a:prstGeom prst="rect">
            <a:avLst/>
          </a:prstGeom>
        </p:spPr>
      </p:pic>
      <p:sp>
        <p:nvSpPr>
          <p:cNvPr id="8" name="TextBox 7">
            <a:extLst>
              <a:ext uri="{FF2B5EF4-FFF2-40B4-BE49-F238E27FC236}">
                <a16:creationId xmlns:a16="http://schemas.microsoft.com/office/drawing/2014/main" id="{8B92FF44-B1AF-28C4-DE73-0BB7DF350E02}"/>
              </a:ext>
            </a:extLst>
          </p:cNvPr>
          <p:cNvSpPr txBox="1"/>
          <p:nvPr/>
        </p:nvSpPr>
        <p:spPr>
          <a:xfrm>
            <a:off x="245918" y="2202811"/>
            <a:ext cx="3217547" cy="369332"/>
          </a:xfrm>
          <a:prstGeom prst="rect">
            <a:avLst/>
          </a:prstGeom>
          <a:noFill/>
        </p:spPr>
        <p:txBody>
          <a:bodyPr wrap="none" rtlCol="0">
            <a:spAutoFit/>
          </a:bodyPr>
          <a:lstStyle/>
          <a:p>
            <a:r>
              <a:rPr lang="en-US" dirty="0"/>
              <a:t>with                                          and</a:t>
            </a:r>
          </a:p>
        </p:txBody>
      </p:sp>
      <p:pic>
        <p:nvPicPr>
          <p:cNvPr id="10" name="Picture 9" descr="A black text on a white background&#10;&#10;Description automatically generated">
            <a:extLst>
              <a:ext uri="{FF2B5EF4-FFF2-40B4-BE49-F238E27FC236}">
                <a16:creationId xmlns:a16="http://schemas.microsoft.com/office/drawing/2014/main" id="{821E4C7B-7C21-DE18-1C70-4350D1C2DCAA}"/>
              </a:ext>
            </a:extLst>
          </p:cNvPr>
          <p:cNvPicPr>
            <a:picLocks noChangeAspect="1"/>
          </p:cNvPicPr>
          <p:nvPr/>
        </p:nvPicPr>
        <p:blipFill>
          <a:blip r:embed="rId4"/>
          <a:stretch>
            <a:fillRect/>
          </a:stretch>
        </p:blipFill>
        <p:spPr>
          <a:xfrm>
            <a:off x="847365" y="2202811"/>
            <a:ext cx="2006600" cy="431800"/>
          </a:xfrm>
          <a:prstGeom prst="rect">
            <a:avLst/>
          </a:prstGeom>
        </p:spPr>
      </p:pic>
      <p:pic>
        <p:nvPicPr>
          <p:cNvPr id="12" name="Picture 11">
            <a:extLst>
              <a:ext uri="{FF2B5EF4-FFF2-40B4-BE49-F238E27FC236}">
                <a16:creationId xmlns:a16="http://schemas.microsoft.com/office/drawing/2014/main" id="{5970B62A-511B-30B4-2143-EDB174DAC003}"/>
              </a:ext>
            </a:extLst>
          </p:cNvPr>
          <p:cNvPicPr>
            <a:picLocks noChangeAspect="1"/>
          </p:cNvPicPr>
          <p:nvPr/>
        </p:nvPicPr>
        <p:blipFill>
          <a:blip r:embed="rId5"/>
          <a:stretch>
            <a:fillRect/>
          </a:stretch>
        </p:blipFill>
        <p:spPr>
          <a:xfrm>
            <a:off x="3413848" y="2168095"/>
            <a:ext cx="7772400" cy="43876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8047E9-529A-DD3C-9E11-8302C521AF47}"/>
                  </a:ext>
                </a:extLst>
              </p:cNvPr>
              <p:cNvSpPr txBox="1"/>
              <p:nvPr/>
            </p:nvSpPr>
            <p:spPr>
              <a:xfrm>
                <a:off x="245918" y="2815814"/>
                <a:ext cx="9466118" cy="369332"/>
              </a:xfrm>
              <a:prstGeom prst="rect">
                <a:avLst/>
              </a:prstGeom>
              <a:noFill/>
            </p:spPr>
            <p:txBody>
              <a:bodyPr wrap="square" rtlCol="0">
                <a:spAutoFit/>
              </a:bodyPr>
              <a:lstStyle/>
              <a:p>
                <a:r>
                  <a:rPr lang="en-US" sz="1800" dirty="0">
                    <a:effectLst/>
                    <a:latin typeface="ACaslonPro"/>
                  </a:rPr>
                  <a:t>Plugging these into the above Equation, and collecting powers of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𝜆</m:t>
                    </m:r>
                  </m:oMath>
                </a14:m>
                <a:r>
                  <a:rPr lang="en-US" sz="1800" dirty="0">
                    <a:effectLst/>
                    <a:latin typeface="ACaslonPro"/>
                  </a:rPr>
                  <a:t> </a:t>
                </a:r>
                <a:r>
                  <a:rPr lang="en-US" dirty="0"/>
                  <a:t>(as before) we find </a:t>
                </a:r>
              </a:p>
            </p:txBody>
          </p:sp>
        </mc:Choice>
        <mc:Fallback xmlns="">
          <p:sp>
            <p:nvSpPr>
              <p:cNvPr id="13" name="TextBox 12">
                <a:extLst>
                  <a:ext uri="{FF2B5EF4-FFF2-40B4-BE49-F238E27FC236}">
                    <a16:creationId xmlns:a16="http://schemas.microsoft.com/office/drawing/2014/main" id="{8F8047E9-529A-DD3C-9E11-8302C521AF47}"/>
                  </a:ext>
                </a:extLst>
              </p:cNvPr>
              <p:cNvSpPr txBox="1">
                <a:spLocks noRot="1" noChangeAspect="1" noMove="1" noResize="1" noEditPoints="1" noAdjustHandles="1" noChangeArrowheads="1" noChangeShapeType="1" noTextEdit="1"/>
              </p:cNvSpPr>
              <p:nvPr/>
            </p:nvSpPr>
            <p:spPr>
              <a:xfrm>
                <a:off x="245918" y="2815814"/>
                <a:ext cx="9466118" cy="369332"/>
              </a:xfrm>
              <a:prstGeom prst="rect">
                <a:avLst/>
              </a:prstGeom>
              <a:blipFill>
                <a:blip r:embed="rId6"/>
                <a:stretch>
                  <a:fillRect l="-536" t="-6667" b="-2666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0FFC7ED-F408-A9EB-6852-ED6888B654F1}"/>
              </a:ext>
            </a:extLst>
          </p:cNvPr>
          <p:cNvPicPr>
            <a:picLocks noChangeAspect="1"/>
          </p:cNvPicPr>
          <p:nvPr/>
        </p:nvPicPr>
        <p:blipFill>
          <a:blip r:embed="rId7"/>
          <a:stretch>
            <a:fillRect/>
          </a:stretch>
        </p:blipFill>
        <p:spPr>
          <a:xfrm>
            <a:off x="1948872" y="3350794"/>
            <a:ext cx="7772400" cy="644121"/>
          </a:xfrm>
          <a:prstGeom prst="rect">
            <a:avLst/>
          </a:prstGeom>
        </p:spPr>
      </p:pic>
      <p:pic>
        <p:nvPicPr>
          <p:cNvPr id="17" name="Picture 16" descr="A black and white math symbol&#10;&#10;Description automatically generated with medium confidence">
            <a:extLst>
              <a:ext uri="{FF2B5EF4-FFF2-40B4-BE49-F238E27FC236}">
                <a16:creationId xmlns:a16="http://schemas.microsoft.com/office/drawing/2014/main" id="{FA4280CD-C864-A4FF-6284-D77C4F3CB922}"/>
              </a:ext>
            </a:extLst>
          </p:cNvPr>
          <p:cNvPicPr>
            <a:picLocks noChangeAspect="1"/>
          </p:cNvPicPr>
          <p:nvPr/>
        </p:nvPicPr>
        <p:blipFill>
          <a:blip r:embed="rId8"/>
          <a:stretch>
            <a:fillRect/>
          </a:stretch>
        </p:blipFill>
        <p:spPr>
          <a:xfrm>
            <a:off x="282863" y="3994915"/>
            <a:ext cx="1805710" cy="417570"/>
          </a:xfrm>
          <a:prstGeom prst="rect">
            <a:avLst/>
          </a:prstGeom>
        </p:spPr>
      </p:pic>
      <p:sp>
        <p:nvSpPr>
          <p:cNvPr id="18" name="Right Arrow 17">
            <a:extLst>
              <a:ext uri="{FF2B5EF4-FFF2-40B4-BE49-F238E27FC236}">
                <a16:creationId xmlns:a16="http://schemas.microsoft.com/office/drawing/2014/main" id="{B1B18049-1C75-D72C-2823-E6E95895E3D0}"/>
              </a:ext>
            </a:extLst>
          </p:cNvPr>
          <p:cNvSpPr/>
          <p:nvPr/>
        </p:nvSpPr>
        <p:spPr>
          <a:xfrm>
            <a:off x="2283403" y="3994915"/>
            <a:ext cx="37465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A82EBA4-4B77-A873-599F-4F6A29C6E7DB}"/>
                  </a:ext>
                </a:extLst>
              </p:cNvPr>
              <p:cNvSpPr txBox="1"/>
              <p:nvPr/>
            </p:nvSpPr>
            <p:spPr>
              <a:xfrm>
                <a:off x="2782743" y="4016541"/>
                <a:ext cx="6104658" cy="369332"/>
              </a:xfrm>
              <a:prstGeom prst="rect">
                <a:avLst/>
              </a:prstGeom>
              <a:noFill/>
            </p:spPr>
            <p:txBody>
              <a:bodyPr wrap="square">
                <a:spAutoFit/>
              </a:bodyPr>
              <a:lstStyle/>
              <a:p>
                <a:r>
                  <a:rPr lang="en-US" sz="1800" dirty="0">
                    <a:effectLst/>
                    <a:latin typeface="ACaslonPro"/>
                  </a:rPr>
                  <a:t>the first terms cancel; at order </a:t>
                </a:r>
                <a14:m>
                  <m:oMath xmlns:m="http://schemas.openxmlformats.org/officeDocument/2006/math">
                    <m:sSup>
                      <m:sSupPr>
                        <m:ctrlPr>
                          <a:rPr lang="en-US" sz="1800" i="1" smtClean="0">
                            <a:effectLst/>
                            <a:latin typeface="Cambria Math" panose="02040503050406030204" pitchFamily="18" charset="0"/>
                          </a:rPr>
                        </m:ctrlPr>
                      </m:sSupPr>
                      <m:e>
                        <m:r>
                          <a:rPr lang="en-US" sz="1800" i="1" smtClean="0">
                            <a:effectLst/>
                            <a:latin typeface="Cambria Math" panose="02040503050406030204" pitchFamily="18" charset="0"/>
                            <a:ea typeface="Cambria Math" panose="02040503050406030204" pitchFamily="18" charset="0"/>
                          </a:rPr>
                          <m:t>𝜆</m:t>
                        </m:r>
                      </m:e>
                      <m:sup>
                        <m:r>
                          <a:rPr lang="en-US" sz="1800" b="0" i="1" smtClean="0">
                            <a:effectLst/>
                            <a:latin typeface="Cambria Math" panose="02040503050406030204" pitchFamily="18" charset="0"/>
                          </a:rPr>
                          <m:t>1</m:t>
                        </m:r>
                      </m:sup>
                    </m:sSup>
                  </m:oMath>
                </a14:m>
                <a:r>
                  <a:rPr lang="en-US" sz="1800" dirty="0">
                    <a:effectLst/>
                    <a:latin typeface="ACaslonPro"/>
                  </a:rPr>
                  <a:t> we obtain</a:t>
                </a:r>
                <a:endParaRPr lang="en-US" dirty="0"/>
              </a:p>
            </p:txBody>
          </p:sp>
        </mc:Choice>
        <mc:Fallback xmlns="">
          <p:sp>
            <p:nvSpPr>
              <p:cNvPr id="20" name="TextBox 19">
                <a:extLst>
                  <a:ext uri="{FF2B5EF4-FFF2-40B4-BE49-F238E27FC236}">
                    <a16:creationId xmlns:a16="http://schemas.microsoft.com/office/drawing/2014/main" id="{1A82EBA4-4B77-A873-599F-4F6A29C6E7DB}"/>
                  </a:ext>
                </a:extLst>
              </p:cNvPr>
              <p:cNvSpPr txBox="1">
                <a:spLocks noRot="1" noChangeAspect="1" noMove="1" noResize="1" noEditPoints="1" noAdjustHandles="1" noChangeArrowheads="1" noChangeShapeType="1" noTextEdit="1"/>
              </p:cNvSpPr>
              <p:nvPr/>
            </p:nvSpPr>
            <p:spPr>
              <a:xfrm>
                <a:off x="2782743" y="4016541"/>
                <a:ext cx="6104658" cy="369332"/>
              </a:xfrm>
              <a:prstGeom prst="rect">
                <a:avLst/>
              </a:prstGeom>
              <a:blipFill>
                <a:blip r:embed="rId9"/>
                <a:stretch>
                  <a:fillRect l="-622" t="-10000"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06DF0EF3-8477-65B7-C9C0-CD0CE0BC7AFB}"/>
              </a:ext>
            </a:extLst>
          </p:cNvPr>
          <p:cNvPicPr>
            <a:picLocks noChangeAspect="1"/>
          </p:cNvPicPr>
          <p:nvPr/>
        </p:nvPicPr>
        <p:blipFill>
          <a:blip r:embed="rId10"/>
          <a:stretch>
            <a:fillRect/>
          </a:stretch>
        </p:blipFill>
        <p:spPr>
          <a:xfrm>
            <a:off x="2778124" y="4608945"/>
            <a:ext cx="4152900" cy="508000"/>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D999FE2-BEB3-C0F1-70C8-1476FE346D13}"/>
                  </a:ext>
                </a:extLst>
              </p:cNvPr>
              <p:cNvSpPr txBox="1"/>
              <p:nvPr/>
            </p:nvSpPr>
            <p:spPr>
              <a:xfrm>
                <a:off x="384464" y="5309755"/>
                <a:ext cx="5047536" cy="369332"/>
              </a:xfrm>
              <a:prstGeom prst="rect">
                <a:avLst/>
              </a:prstGeom>
              <a:noFill/>
            </p:spPr>
            <p:txBody>
              <a:bodyPr wrap="none" rtlCol="0">
                <a:spAutoFit/>
              </a:bodyPr>
              <a:lstStyle/>
              <a:p>
                <a:r>
                  <a:rPr lang="en-US" sz="1800" dirty="0">
                    <a:effectLst/>
                    <a:latin typeface="ACaslonPro"/>
                  </a:rPr>
                  <a:t>Taking the inner product with </a:t>
                </a:r>
                <a14:m>
                  <m:oMath xmlns:m="http://schemas.openxmlformats.org/officeDocument/2006/math">
                    <m:sSubSup>
                      <m:sSubSupPr>
                        <m:ctrlPr>
                          <a:rPr lang="en-US" sz="1800" i="1" smtClean="0">
                            <a:effectLst/>
                            <a:latin typeface="Cambria Math" panose="02040503050406030204" pitchFamily="18" charset="0"/>
                          </a:rPr>
                        </m:ctrlPr>
                      </m:sSubSup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up>
                        <m:r>
                          <a:rPr lang="en-US" sz="1800" b="0" i="1" smtClean="0">
                            <a:effectLst/>
                            <a:latin typeface="Cambria Math" panose="02040503050406030204" pitchFamily="18" charset="0"/>
                          </a:rPr>
                          <m:t>0</m:t>
                        </m:r>
                      </m:sup>
                    </m:sSubSup>
                  </m:oMath>
                </a14:m>
                <a:r>
                  <a:rPr lang="en-US" dirty="0"/>
                  <a:t> on the left, we get</a:t>
                </a:r>
              </a:p>
            </p:txBody>
          </p:sp>
        </mc:Choice>
        <mc:Fallback xmlns="">
          <p:sp>
            <p:nvSpPr>
              <p:cNvPr id="23" name="TextBox 22">
                <a:extLst>
                  <a:ext uri="{FF2B5EF4-FFF2-40B4-BE49-F238E27FC236}">
                    <a16:creationId xmlns:a16="http://schemas.microsoft.com/office/drawing/2014/main" id="{AD999FE2-BEB3-C0F1-70C8-1476FE346D13}"/>
                  </a:ext>
                </a:extLst>
              </p:cNvPr>
              <p:cNvSpPr txBox="1">
                <a:spLocks noRot="1" noChangeAspect="1" noMove="1" noResize="1" noEditPoints="1" noAdjustHandles="1" noChangeArrowheads="1" noChangeShapeType="1" noTextEdit="1"/>
              </p:cNvSpPr>
              <p:nvPr/>
            </p:nvSpPr>
            <p:spPr>
              <a:xfrm>
                <a:off x="384464" y="5309755"/>
                <a:ext cx="5047536" cy="369332"/>
              </a:xfrm>
              <a:prstGeom prst="rect">
                <a:avLst/>
              </a:prstGeom>
              <a:blipFill>
                <a:blip r:embed="rId11"/>
                <a:stretch>
                  <a:fillRect l="-1005" t="-6667" r="-251" b="-26667"/>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B198497-EB5B-10DA-651F-D477A3FE7A38}"/>
              </a:ext>
            </a:extLst>
          </p:cNvPr>
          <p:cNvPicPr>
            <a:picLocks noChangeAspect="1"/>
          </p:cNvPicPr>
          <p:nvPr/>
        </p:nvPicPr>
        <p:blipFill>
          <a:blip r:embed="rId12"/>
          <a:stretch>
            <a:fillRect/>
          </a:stretch>
        </p:blipFill>
        <p:spPr>
          <a:xfrm>
            <a:off x="1948872" y="5806578"/>
            <a:ext cx="7124700" cy="774700"/>
          </a:xfrm>
          <a:prstGeom prst="rect">
            <a:avLst/>
          </a:prstGeom>
        </p:spPr>
      </p:pic>
    </p:spTree>
    <p:extLst>
      <p:ext uri="{BB962C8B-B14F-4D97-AF65-F5344CB8AC3E}">
        <p14:creationId xmlns:p14="http://schemas.microsoft.com/office/powerpoint/2010/main" val="34564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5A65ED-1561-6A8B-5D84-B4D5DFF2AE60}"/>
              </a:ext>
            </a:extLst>
          </p:cNvPr>
          <p:cNvSpPr txBox="1">
            <a:spLocks/>
          </p:cNvSpPr>
          <p:nvPr/>
        </p:nvSpPr>
        <p:spPr>
          <a:xfrm>
            <a:off x="245918" y="0"/>
            <a:ext cx="10997046" cy="111182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Two-Fold Degeneracy: finding the good states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F6C177-5A4E-B763-7BDC-F081675D634A}"/>
                  </a:ext>
                </a:extLst>
              </p:cNvPr>
              <p:cNvSpPr txBox="1"/>
              <p:nvPr/>
            </p:nvSpPr>
            <p:spPr>
              <a:xfrm>
                <a:off x="245918" y="961890"/>
                <a:ext cx="11700164" cy="4801314"/>
              </a:xfrm>
              <a:prstGeom prst="rect">
                <a:avLst/>
              </a:prstGeom>
              <a:noFill/>
            </p:spPr>
            <p:txBody>
              <a:bodyPr wrap="square">
                <a:spAutoFit/>
              </a:bodyPr>
              <a:lstStyle/>
              <a:p>
                <a:r>
                  <a:rPr lang="en-US" sz="1800" dirty="0">
                    <a:effectLst/>
                    <a:latin typeface="ACaslonPro"/>
                  </a:rPr>
                  <a:t>Because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0</m:t>
                        </m:r>
                      </m:sup>
                    </m:sSup>
                  </m:oMath>
                </a14:m>
                <a:r>
                  <a:rPr lang="en-US" sz="1800" dirty="0">
                    <a:effectLst/>
                    <a:latin typeface="ACaslonPro"/>
                  </a:rPr>
                  <a:t>is </a:t>
                </a:r>
                <a:r>
                  <a:rPr lang="en-US" dirty="0">
                    <a:latin typeface="ACaslonPro"/>
                  </a:rPr>
                  <a:t>H</a:t>
                </a:r>
                <a:r>
                  <a:rPr lang="en-US" sz="1800" dirty="0">
                    <a:effectLst/>
                    <a:latin typeface="ACaslonPro"/>
                  </a:rPr>
                  <a:t>ermitian, the first term on the left cancels the first term on the right. Putting in the Equation </a:t>
                </a:r>
              </a:p>
              <a:p>
                <a:endParaRPr lang="en-US" dirty="0">
                  <a:latin typeface="ACaslonPro"/>
                </a:endParaRPr>
              </a:p>
              <a:p>
                <a:endParaRPr lang="en-US" sz="1800" dirty="0">
                  <a:effectLst/>
                  <a:latin typeface="ACaslonPro"/>
                </a:endParaRPr>
              </a:p>
              <a:p>
                <a:endParaRPr lang="en-US" sz="1800" dirty="0">
                  <a:effectLst/>
                  <a:latin typeface="ACaslonPro"/>
                </a:endParaRPr>
              </a:p>
              <a:p>
                <a:r>
                  <a:rPr lang="en-US" sz="1800" dirty="0">
                    <a:effectLst/>
                    <a:latin typeface="ACaslonPro"/>
                  </a:rPr>
                  <a:t>and exploiting the eigenvalue equations plus the orthonormality condition</a:t>
                </a:r>
              </a:p>
              <a:p>
                <a:endParaRPr lang="en-US" dirty="0">
                  <a:latin typeface="ACaslonPro"/>
                </a:endParaRPr>
              </a:p>
              <a:p>
                <a:endParaRPr lang="en-US" dirty="0">
                  <a:latin typeface="ACaslonPro"/>
                </a:endParaRPr>
              </a:p>
              <a:p>
                <a:endParaRPr lang="en-US" dirty="0">
                  <a:latin typeface="ACaslonPro"/>
                </a:endParaRPr>
              </a:p>
              <a:p>
                <a:r>
                  <a:rPr lang="en-US" sz="1800" dirty="0">
                    <a:effectLst/>
                    <a:latin typeface="ACaslonPro"/>
                  </a:rPr>
                  <a:t>we obtain</a:t>
                </a:r>
              </a:p>
              <a:p>
                <a:endParaRPr lang="en-US" dirty="0">
                  <a:latin typeface="ACaslonPro"/>
                </a:endParaRPr>
              </a:p>
              <a:p>
                <a:endParaRPr lang="en-US" dirty="0">
                  <a:latin typeface="ACaslonPro"/>
                </a:endParaRPr>
              </a:p>
              <a:p>
                <a:endParaRPr lang="en-US" dirty="0">
                  <a:latin typeface="ACaslonPro"/>
                </a:endParaRPr>
              </a:p>
              <a:p>
                <a:r>
                  <a:rPr lang="en-US" dirty="0">
                    <a:latin typeface="ACaslonPro"/>
                  </a:rPr>
                  <a:t>Or more compactly</a:t>
                </a:r>
              </a:p>
              <a:p>
                <a:endParaRPr lang="en-US" dirty="0">
                  <a:latin typeface="ACaslonPro"/>
                </a:endParaRPr>
              </a:p>
              <a:p>
                <a:endParaRPr lang="en-US" dirty="0">
                  <a:latin typeface="ACaslonPro"/>
                </a:endParaRPr>
              </a:p>
              <a:p>
                <a:endParaRPr lang="en-US" dirty="0">
                  <a:latin typeface="ACaslonPro"/>
                </a:endParaRPr>
              </a:p>
              <a:p>
                <a:r>
                  <a:rPr lang="en-US" sz="1800" dirty="0">
                    <a:effectLst/>
                    <a:latin typeface="ACaslonPro"/>
                  </a:rPr>
                  <a:t>Similarly, the inner product with </a:t>
                </a:r>
                <a14:m>
                  <m:oMath xmlns:m="http://schemas.openxmlformats.org/officeDocument/2006/math">
                    <m:sSubSup>
                      <m:sSubSupPr>
                        <m:ctrlPr>
                          <a:rPr lang="en-US" sz="1800" i="1" smtClean="0">
                            <a:effectLst/>
                            <a:latin typeface="Cambria Math" panose="02040503050406030204" pitchFamily="18" charset="0"/>
                          </a:rPr>
                        </m:ctrlPr>
                      </m:sSubSup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𝑏</m:t>
                        </m:r>
                      </m:sub>
                      <m:sup>
                        <m:r>
                          <a:rPr lang="en-US" sz="1800" b="0" i="1" smtClean="0">
                            <a:effectLst/>
                            <a:latin typeface="Cambria Math" panose="02040503050406030204" pitchFamily="18" charset="0"/>
                          </a:rPr>
                          <m:t>0</m:t>
                        </m:r>
                      </m:sup>
                    </m:sSubSup>
                  </m:oMath>
                </a14:m>
                <a:r>
                  <a:rPr lang="en-US" dirty="0"/>
                  <a:t> gives</a:t>
                </a:r>
              </a:p>
            </p:txBody>
          </p:sp>
        </mc:Choice>
        <mc:Fallback xmlns="">
          <p:sp>
            <p:nvSpPr>
              <p:cNvPr id="5" name="TextBox 4">
                <a:extLst>
                  <a:ext uri="{FF2B5EF4-FFF2-40B4-BE49-F238E27FC236}">
                    <a16:creationId xmlns:a16="http://schemas.microsoft.com/office/drawing/2014/main" id="{21F6C177-5A4E-B763-7BDC-F081675D634A}"/>
                  </a:ext>
                </a:extLst>
              </p:cNvPr>
              <p:cNvSpPr txBox="1">
                <a:spLocks noRot="1" noChangeAspect="1" noMove="1" noResize="1" noEditPoints="1" noAdjustHandles="1" noChangeArrowheads="1" noChangeShapeType="1" noTextEdit="1"/>
              </p:cNvSpPr>
              <p:nvPr/>
            </p:nvSpPr>
            <p:spPr>
              <a:xfrm>
                <a:off x="245918" y="961890"/>
                <a:ext cx="11700164" cy="4801314"/>
              </a:xfrm>
              <a:prstGeom prst="rect">
                <a:avLst/>
              </a:prstGeom>
              <a:blipFill>
                <a:blip r:embed="rId2"/>
                <a:stretch>
                  <a:fillRect l="-434" t="-528" b="-1583"/>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521324E4-0647-907A-5176-6871339CECAC}"/>
              </a:ext>
            </a:extLst>
          </p:cNvPr>
          <p:cNvPicPr>
            <a:picLocks noChangeAspect="1"/>
          </p:cNvPicPr>
          <p:nvPr/>
        </p:nvPicPr>
        <p:blipFill>
          <a:blip r:embed="rId3"/>
          <a:stretch>
            <a:fillRect/>
          </a:stretch>
        </p:blipFill>
        <p:spPr>
          <a:xfrm>
            <a:off x="4550641" y="1354389"/>
            <a:ext cx="2387600" cy="660400"/>
          </a:xfrm>
          <a:prstGeom prst="rect">
            <a:avLst/>
          </a:prstGeom>
        </p:spPr>
      </p:pic>
      <p:pic>
        <p:nvPicPr>
          <p:cNvPr id="9" name="Picture 8">
            <a:extLst>
              <a:ext uri="{FF2B5EF4-FFF2-40B4-BE49-F238E27FC236}">
                <a16:creationId xmlns:a16="http://schemas.microsoft.com/office/drawing/2014/main" id="{249A9854-1034-6848-62D9-CC4786D34382}"/>
              </a:ext>
            </a:extLst>
          </p:cNvPr>
          <p:cNvPicPr>
            <a:picLocks noChangeAspect="1"/>
          </p:cNvPicPr>
          <p:nvPr/>
        </p:nvPicPr>
        <p:blipFill>
          <a:blip r:embed="rId4"/>
          <a:stretch>
            <a:fillRect/>
          </a:stretch>
        </p:blipFill>
        <p:spPr>
          <a:xfrm>
            <a:off x="2863850" y="2469851"/>
            <a:ext cx="6464300" cy="622300"/>
          </a:xfrm>
          <a:prstGeom prst="rect">
            <a:avLst/>
          </a:prstGeom>
        </p:spPr>
      </p:pic>
      <p:pic>
        <p:nvPicPr>
          <p:cNvPr id="11" name="Picture 10" descr="A number of mathematical equations&#10;&#10;Description automatically generated with medium confidence">
            <a:extLst>
              <a:ext uri="{FF2B5EF4-FFF2-40B4-BE49-F238E27FC236}">
                <a16:creationId xmlns:a16="http://schemas.microsoft.com/office/drawing/2014/main" id="{2EB4AFBD-13BD-818D-79B7-99B0359F930F}"/>
              </a:ext>
            </a:extLst>
          </p:cNvPr>
          <p:cNvPicPr>
            <a:picLocks noChangeAspect="1"/>
          </p:cNvPicPr>
          <p:nvPr/>
        </p:nvPicPr>
        <p:blipFill>
          <a:blip r:embed="rId5"/>
          <a:stretch>
            <a:fillRect/>
          </a:stretch>
        </p:blipFill>
        <p:spPr>
          <a:xfrm>
            <a:off x="3312391" y="3547213"/>
            <a:ext cx="4864100" cy="749300"/>
          </a:xfrm>
          <a:prstGeom prst="rect">
            <a:avLst/>
          </a:prstGeom>
        </p:spPr>
      </p:pic>
      <p:pic>
        <p:nvPicPr>
          <p:cNvPr id="13" name="Picture 12" descr="A black letter on a white background&#10;&#10;Description automatically generated">
            <a:extLst>
              <a:ext uri="{FF2B5EF4-FFF2-40B4-BE49-F238E27FC236}">
                <a16:creationId xmlns:a16="http://schemas.microsoft.com/office/drawing/2014/main" id="{97ECA4F1-F464-53BD-32EC-6E3831362D6D}"/>
              </a:ext>
            </a:extLst>
          </p:cNvPr>
          <p:cNvPicPr>
            <a:picLocks noChangeAspect="1"/>
          </p:cNvPicPr>
          <p:nvPr/>
        </p:nvPicPr>
        <p:blipFill>
          <a:blip r:embed="rId6"/>
          <a:stretch>
            <a:fillRect/>
          </a:stretch>
        </p:blipFill>
        <p:spPr>
          <a:xfrm>
            <a:off x="2256559" y="4604738"/>
            <a:ext cx="2832100" cy="495300"/>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779C5B4A-9622-65B1-7D34-C434BEF45F4E}"/>
              </a:ext>
            </a:extLst>
          </p:cNvPr>
          <p:cNvPicPr>
            <a:picLocks noChangeAspect="1"/>
          </p:cNvPicPr>
          <p:nvPr/>
        </p:nvPicPr>
        <p:blipFill>
          <a:blip r:embed="rId7"/>
          <a:stretch>
            <a:fillRect/>
          </a:stretch>
        </p:blipFill>
        <p:spPr>
          <a:xfrm>
            <a:off x="6231370" y="4520292"/>
            <a:ext cx="4572000" cy="673100"/>
          </a:xfrm>
          <a:prstGeom prst="rect">
            <a:avLst/>
          </a:prstGeom>
        </p:spPr>
      </p:pic>
      <p:pic>
        <p:nvPicPr>
          <p:cNvPr id="17" name="Picture 16" descr="A black letter on a white background&#10;&#10;Description automatically generated">
            <a:extLst>
              <a:ext uri="{FF2B5EF4-FFF2-40B4-BE49-F238E27FC236}">
                <a16:creationId xmlns:a16="http://schemas.microsoft.com/office/drawing/2014/main" id="{3E292A78-A0C3-E7FB-DF7C-AA23EADDBAA1}"/>
              </a:ext>
            </a:extLst>
          </p:cNvPr>
          <p:cNvPicPr>
            <a:picLocks noChangeAspect="1"/>
          </p:cNvPicPr>
          <p:nvPr/>
        </p:nvPicPr>
        <p:blipFill>
          <a:blip r:embed="rId8"/>
          <a:stretch>
            <a:fillRect/>
          </a:stretch>
        </p:blipFill>
        <p:spPr>
          <a:xfrm>
            <a:off x="2256559" y="5900759"/>
            <a:ext cx="2794000" cy="495300"/>
          </a:xfrm>
          <a:prstGeom prst="rect">
            <a:avLst/>
          </a:prstGeom>
        </p:spPr>
      </p:pic>
      <p:sp>
        <p:nvSpPr>
          <p:cNvPr id="2" name="TextBox 1">
            <a:extLst>
              <a:ext uri="{FF2B5EF4-FFF2-40B4-BE49-F238E27FC236}">
                <a16:creationId xmlns:a16="http://schemas.microsoft.com/office/drawing/2014/main" id="{6CB08F09-9D44-76DB-91AF-3E489DE39BE8}"/>
              </a:ext>
            </a:extLst>
          </p:cNvPr>
          <p:cNvSpPr txBox="1"/>
          <p:nvPr/>
        </p:nvSpPr>
        <p:spPr>
          <a:xfrm>
            <a:off x="5600700" y="5966022"/>
            <a:ext cx="3547766" cy="369332"/>
          </a:xfrm>
          <a:prstGeom prst="rect">
            <a:avLst/>
          </a:prstGeom>
          <a:noFill/>
        </p:spPr>
        <p:txBody>
          <a:bodyPr wrap="none" rtlCol="0">
            <a:spAutoFit/>
          </a:bodyPr>
          <a:lstStyle/>
          <a:p>
            <a:r>
              <a:rPr lang="en-US" dirty="0"/>
              <a:t>and we have a system of equations.</a:t>
            </a:r>
          </a:p>
        </p:txBody>
      </p:sp>
    </p:spTree>
    <p:extLst>
      <p:ext uri="{BB962C8B-B14F-4D97-AF65-F5344CB8AC3E}">
        <p14:creationId xmlns:p14="http://schemas.microsoft.com/office/powerpoint/2010/main" val="2984839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DC71B3-AB2E-69BC-18D8-85B053BDC246}"/>
              </a:ext>
            </a:extLst>
          </p:cNvPr>
          <p:cNvSpPr txBox="1">
            <a:spLocks/>
          </p:cNvSpPr>
          <p:nvPr/>
        </p:nvSpPr>
        <p:spPr>
          <a:xfrm>
            <a:off x="245918" y="0"/>
            <a:ext cx="10997046" cy="111182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Two-Fold Degeneracy: finding the good states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892C41-EC80-0C30-7986-66446EF55104}"/>
                  </a:ext>
                </a:extLst>
              </p:cNvPr>
              <p:cNvSpPr txBox="1"/>
              <p:nvPr/>
            </p:nvSpPr>
            <p:spPr>
              <a:xfrm>
                <a:off x="245917" y="1111829"/>
                <a:ext cx="11402292" cy="659027"/>
              </a:xfrm>
              <a:prstGeom prst="rect">
                <a:avLst/>
              </a:prstGeom>
              <a:noFill/>
            </p:spPr>
            <p:txBody>
              <a:bodyPr wrap="square">
                <a:spAutoFit/>
              </a:bodyPr>
              <a:lstStyle/>
              <a:p>
                <a:r>
                  <a:rPr lang="en-US" sz="1800" dirty="0">
                    <a:effectLst/>
                    <a:latin typeface="ACaslonPro"/>
                  </a:rPr>
                  <a:t>Notice that the </a:t>
                </a:r>
                <a:r>
                  <a:rPr lang="en-US" sz="1800" i="1" dirty="0" err="1">
                    <a:effectLst/>
                    <a:latin typeface="ACaslonPro"/>
                  </a:rPr>
                  <a:t>W</a:t>
                </a:r>
                <a:r>
                  <a:rPr lang="en-US" sz="1800" dirty="0" err="1">
                    <a:effectLst/>
                    <a:latin typeface="ACaslonPro"/>
                  </a:rPr>
                  <a:t>s</a:t>
                </a:r>
                <a:r>
                  <a:rPr lang="en-US" sz="1800" dirty="0">
                    <a:effectLst/>
                    <a:latin typeface="ACaslonPro"/>
                  </a:rPr>
                  <a:t> are (in principle) </a:t>
                </a:r>
                <a:r>
                  <a:rPr lang="en-US" sz="1800" i="1" dirty="0">
                    <a:effectLst/>
                    <a:latin typeface="ACaslonPro"/>
                  </a:rPr>
                  <a:t>known</a:t>
                </a:r>
                <a:r>
                  <a:rPr lang="en-US" sz="1800" dirty="0">
                    <a:effectLst/>
                    <a:latin typeface="ACaslonPro"/>
                  </a:rPr>
                  <a:t>—they are just the “matrix elements” of </a:t>
                </a:r>
                <a14:m>
                  <m:oMath xmlns:m="http://schemas.openxmlformats.org/officeDocument/2006/math">
                    <m:sSup>
                      <m:sSupPr>
                        <m:ctrlPr>
                          <a:rPr lang="en-US" sz="1800" i="1" smtClean="0">
                            <a:effectLst/>
                            <a:latin typeface="Cambria Math" panose="02040503050406030204" pitchFamily="18" charset="0"/>
                          </a:rPr>
                        </m:ctrlPr>
                      </m:sSupPr>
                      <m:e>
                        <m:r>
                          <a:rPr lang="en-US" sz="1800" b="0" i="1" smtClean="0">
                            <a:effectLst/>
                            <a:latin typeface="Cambria Math" panose="02040503050406030204" pitchFamily="18" charset="0"/>
                          </a:rPr>
                          <m:t>𝐻</m:t>
                        </m:r>
                      </m:e>
                      <m:sup>
                        <m:r>
                          <a:rPr lang="en-US" sz="1800" b="0" i="1" smtClean="0">
                            <a:effectLst/>
                            <a:latin typeface="Cambria Math" panose="02040503050406030204" pitchFamily="18" charset="0"/>
                          </a:rPr>
                          <m:t>′</m:t>
                        </m:r>
                      </m:sup>
                    </m:sSup>
                  </m:oMath>
                </a14:m>
                <a:r>
                  <a:rPr lang="en-US" sz="1800" dirty="0">
                    <a:effectLst/>
                    <a:latin typeface="ACaslonPro"/>
                  </a:rPr>
                  <a:t> </a:t>
                </a:r>
                <a:r>
                  <a:rPr lang="en-US" dirty="0"/>
                  <a:t>with respect to the unperturbed wave functions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up>
                        <m:r>
                          <a:rPr lang="en-US" i="1">
                            <a:latin typeface="Cambria Math" panose="02040503050406030204" pitchFamily="18" charset="0"/>
                          </a:rPr>
                          <m:t>0</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up>
                        <m:r>
                          <a:rPr lang="en-US" i="1">
                            <a:latin typeface="Cambria Math" panose="02040503050406030204" pitchFamily="18" charset="0"/>
                          </a:rPr>
                          <m:t>0</m:t>
                        </m:r>
                      </m:sup>
                    </m:sSubSup>
                    <m:r>
                      <a:rPr lang="en-US" b="0" i="0" smtClean="0">
                        <a:latin typeface="Cambria Math" panose="02040503050406030204" pitchFamily="18" charset="0"/>
                      </a:rPr>
                      <m:t>.</m:t>
                    </m:r>
                  </m:oMath>
                </a14:m>
                <a:r>
                  <a:rPr lang="en-US" dirty="0"/>
                  <a:t> </a:t>
                </a:r>
                <a14:m>
                  <m:oMath xmlns:m="http://schemas.openxmlformats.org/officeDocument/2006/math">
                    <m:r>
                      <m:rPr>
                        <m:nor/>
                      </m:rPr>
                      <a:rPr lang="en-US"/>
                      <m:t>Written</m:t>
                    </m:r>
                    <m:r>
                      <m:rPr>
                        <m:nor/>
                      </m:rPr>
                      <a:rPr lang="en-US"/>
                      <m:t> </m:t>
                    </m:r>
                    <m:r>
                      <m:rPr>
                        <m:nor/>
                      </m:rPr>
                      <a:rPr lang="en-US"/>
                      <m:t>in</m:t>
                    </m:r>
                    <m:r>
                      <m:rPr>
                        <m:nor/>
                      </m:rPr>
                      <a:rPr lang="en-US"/>
                      <m:t> </m:t>
                    </m:r>
                    <m:r>
                      <m:rPr>
                        <m:nor/>
                      </m:rPr>
                      <a:rPr lang="en-US"/>
                      <m:t>matrix</m:t>
                    </m:r>
                    <m:r>
                      <m:rPr>
                        <m:nor/>
                      </m:rPr>
                      <a:rPr lang="en-US"/>
                      <m:t> </m:t>
                    </m:r>
                    <m:r>
                      <m:rPr>
                        <m:nor/>
                      </m:rPr>
                      <a:rPr lang="en-US"/>
                      <m:t>form</m:t>
                    </m:r>
                    <m:r>
                      <m:rPr>
                        <m:nor/>
                      </m:rPr>
                      <a:rPr lang="en-US"/>
                      <m:t>, </m:t>
                    </m:r>
                    <m:r>
                      <m:rPr>
                        <m:nor/>
                      </m:rPr>
                      <a:rPr lang="en-US"/>
                      <m:t>the</m:t>
                    </m:r>
                    <m:r>
                      <m:rPr>
                        <m:nor/>
                      </m:rPr>
                      <a:rPr lang="en-US"/>
                      <m:t> </m:t>
                    </m:r>
                    <m:r>
                      <m:rPr>
                        <m:nor/>
                      </m:rPr>
                      <a:rPr lang="en-US"/>
                      <m:t>previous</m:t>
                    </m:r>
                    <m:r>
                      <m:rPr>
                        <m:nor/>
                      </m:rPr>
                      <a:rPr lang="en-US"/>
                      <m:t> </m:t>
                    </m:r>
                    <m:r>
                      <m:rPr>
                        <m:nor/>
                      </m:rPr>
                      <a:rPr lang="en-US" b="0" i="0" smtClean="0"/>
                      <m:t>e</m:t>
                    </m:r>
                    <m:r>
                      <m:rPr>
                        <m:nor/>
                      </m:rPr>
                      <a:rPr lang="en-US"/>
                      <m:t>quations</m:t>
                    </m:r>
                    <m:r>
                      <m:rPr>
                        <m:nor/>
                      </m:rPr>
                      <a:rPr lang="en-US"/>
                      <m:t> </m:t>
                    </m:r>
                  </m:oMath>
                </a14:m>
                <a:r>
                  <a:rPr lang="en-US" dirty="0"/>
                  <a:t>read</a:t>
                </a:r>
              </a:p>
            </p:txBody>
          </p:sp>
        </mc:Choice>
        <mc:Fallback xmlns="">
          <p:sp>
            <p:nvSpPr>
              <p:cNvPr id="5" name="TextBox 4">
                <a:extLst>
                  <a:ext uri="{FF2B5EF4-FFF2-40B4-BE49-F238E27FC236}">
                    <a16:creationId xmlns:a16="http://schemas.microsoft.com/office/drawing/2014/main" id="{B5892C41-EC80-0C30-7986-66446EF55104}"/>
                  </a:ext>
                </a:extLst>
              </p:cNvPr>
              <p:cNvSpPr txBox="1">
                <a:spLocks noRot="1" noChangeAspect="1" noMove="1" noResize="1" noEditPoints="1" noAdjustHandles="1" noChangeArrowheads="1" noChangeShapeType="1" noTextEdit="1"/>
              </p:cNvSpPr>
              <p:nvPr/>
            </p:nvSpPr>
            <p:spPr>
              <a:xfrm>
                <a:off x="245917" y="1111829"/>
                <a:ext cx="11402292" cy="659027"/>
              </a:xfrm>
              <a:prstGeom prst="rect">
                <a:avLst/>
              </a:prstGeom>
              <a:blipFill>
                <a:blip r:embed="rId2"/>
                <a:stretch>
                  <a:fillRect l="-445" t="-3774" b="-1509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0063E32-3169-2420-5650-3A805E1E1062}"/>
              </a:ext>
            </a:extLst>
          </p:cNvPr>
          <p:cNvPicPr>
            <a:picLocks noChangeAspect="1"/>
          </p:cNvPicPr>
          <p:nvPr/>
        </p:nvPicPr>
        <p:blipFill>
          <a:blip r:embed="rId3"/>
          <a:stretch>
            <a:fillRect/>
          </a:stretch>
        </p:blipFill>
        <p:spPr>
          <a:xfrm>
            <a:off x="3575050" y="1822811"/>
            <a:ext cx="5041900" cy="13335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AD6957-4DB8-ECC8-A4A1-55A9E2BE2DD3}"/>
                  </a:ext>
                </a:extLst>
              </p:cNvPr>
              <p:cNvSpPr txBox="1"/>
              <p:nvPr/>
            </p:nvSpPr>
            <p:spPr>
              <a:xfrm>
                <a:off x="223402" y="3059668"/>
                <a:ext cx="11757315" cy="646331"/>
              </a:xfrm>
              <a:prstGeom prst="rect">
                <a:avLst/>
              </a:prstGeom>
              <a:noFill/>
            </p:spPr>
            <p:txBody>
              <a:bodyPr wrap="square">
                <a:spAutoFit/>
              </a:bodyPr>
              <a:lstStyle/>
              <a:p>
                <a:r>
                  <a:rPr lang="en-US" sz="1800" dirty="0">
                    <a:effectLst/>
                    <a:highlight>
                      <a:srgbClr val="FFFF00"/>
                    </a:highlight>
                    <a:latin typeface="ACaslonPro"/>
                  </a:rPr>
                  <a:t>The eigenvalues of the matrix </a:t>
                </a:r>
                <a14:m>
                  <m:oMath xmlns:m="http://schemas.openxmlformats.org/officeDocument/2006/math">
                    <m:r>
                      <a:rPr lang="en-US" sz="1800" i="1" dirty="0" smtClean="0">
                        <a:effectLst/>
                        <a:highlight>
                          <a:srgbClr val="FFFF00"/>
                        </a:highlight>
                        <a:latin typeface="Cambria Math" panose="02040503050406030204" pitchFamily="18" charset="0"/>
                      </a:rPr>
                      <m:t>𝑊</m:t>
                    </m:r>
                  </m:oMath>
                </a14:m>
                <a:r>
                  <a:rPr lang="en-US" sz="1800" dirty="0">
                    <a:effectLst/>
                    <a:highlight>
                      <a:srgbClr val="FFFF00"/>
                    </a:highlight>
                    <a:latin typeface="ACaslonPro"/>
                  </a:rPr>
                  <a:t> </a:t>
                </a:r>
                <a:r>
                  <a:rPr lang="en-US" dirty="0">
                    <a:highlight>
                      <a:srgbClr val="FFFF00"/>
                    </a:highlight>
                  </a:rPr>
                  <a:t>give the first-order corrections to the energy </a:t>
                </a:r>
                <a14:m>
                  <m:oMath xmlns:m="http://schemas.openxmlformats.org/officeDocument/2006/math">
                    <m:sSup>
                      <m:sSupPr>
                        <m:ctrlPr>
                          <a:rPr lang="en-US" i="1">
                            <a:highlight>
                              <a:srgbClr val="FFFF00"/>
                            </a:highlight>
                            <a:latin typeface="Cambria Math" panose="02040503050406030204" pitchFamily="18" charset="0"/>
                          </a:rPr>
                        </m:ctrlPr>
                      </m:sSupPr>
                      <m:e>
                        <m:r>
                          <a:rPr lang="en-US" b="0" i="1" smtClean="0">
                            <a:highlight>
                              <a:srgbClr val="FFFF00"/>
                            </a:highlight>
                            <a:latin typeface="Cambria Math" panose="02040503050406030204" pitchFamily="18" charset="0"/>
                          </a:rPr>
                          <m:t>𝐸</m:t>
                        </m:r>
                      </m:e>
                      <m:sup>
                        <m:r>
                          <a:rPr lang="en-US" b="0" i="1" smtClean="0">
                            <a:highlight>
                              <a:srgbClr val="FFFF00"/>
                            </a:highlight>
                            <a:latin typeface="Cambria Math" panose="02040503050406030204" pitchFamily="18" charset="0"/>
                          </a:rPr>
                          <m:t>1</m:t>
                        </m:r>
                      </m:sup>
                    </m:sSup>
                  </m:oMath>
                </a14:m>
                <a:r>
                  <a:rPr lang="en-US" dirty="0">
                    <a:highlight>
                      <a:srgbClr val="FFFF00"/>
                    </a:highlight>
                  </a:rPr>
                  <a:t> and the corresponding eigenvectors tell us the coefficients </a:t>
                </a:r>
                <a:r>
                  <a:rPr lang="el-GR" dirty="0">
                    <a:highlight>
                      <a:srgbClr val="FFFF00"/>
                    </a:highlight>
                  </a:rPr>
                  <a:t>α </a:t>
                </a:r>
                <a:r>
                  <a:rPr lang="en-US" dirty="0">
                    <a:highlight>
                      <a:srgbClr val="FFFF00"/>
                    </a:highlight>
                  </a:rPr>
                  <a:t>and </a:t>
                </a:r>
                <a:r>
                  <a:rPr lang="el-GR" dirty="0">
                    <a:highlight>
                      <a:srgbClr val="FFFF00"/>
                    </a:highlight>
                  </a:rPr>
                  <a:t>β </a:t>
                </a:r>
                <a:r>
                  <a:rPr lang="en-US" dirty="0">
                    <a:highlight>
                      <a:srgbClr val="FFFF00"/>
                    </a:highlight>
                  </a:rPr>
                  <a:t>that determine the “good” states.</a:t>
                </a:r>
                <a:r>
                  <a:rPr lang="en-US" dirty="0"/>
                  <a:t> To obtain the eigenvalues of </a:t>
                </a:r>
                <a14:m>
                  <m:oMath xmlns:m="http://schemas.openxmlformats.org/officeDocument/2006/math">
                    <m:r>
                      <a:rPr lang="en-US" i="1" dirty="0">
                        <a:latin typeface="Cambria Math" panose="02040503050406030204" pitchFamily="18" charset="0"/>
                      </a:rPr>
                      <m:t>𝑊</m:t>
                    </m:r>
                  </m:oMath>
                </a14:m>
                <a:r>
                  <a:rPr lang="en-US" dirty="0"/>
                  <a:t> we proceed as follows</a:t>
                </a:r>
              </a:p>
            </p:txBody>
          </p:sp>
        </mc:Choice>
        <mc:Fallback xmlns="">
          <p:sp>
            <p:nvSpPr>
              <p:cNvPr id="9" name="TextBox 8">
                <a:extLst>
                  <a:ext uri="{FF2B5EF4-FFF2-40B4-BE49-F238E27FC236}">
                    <a16:creationId xmlns:a16="http://schemas.microsoft.com/office/drawing/2014/main" id="{CAAD6957-4DB8-ECC8-A4A1-55A9E2BE2DD3}"/>
                  </a:ext>
                </a:extLst>
              </p:cNvPr>
              <p:cNvSpPr txBox="1">
                <a:spLocks noRot="1" noChangeAspect="1" noMove="1" noResize="1" noEditPoints="1" noAdjustHandles="1" noChangeArrowheads="1" noChangeShapeType="1" noTextEdit="1"/>
              </p:cNvSpPr>
              <p:nvPr/>
            </p:nvSpPr>
            <p:spPr>
              <a:xfrm>
                <a:off x="223402" y="3059668"/>
                <a:ext cx="11757315" cy="646331"/>
              </a:xfrm>
              <a:prstGeom prst="rect">
                <a:avLst/>
              </a:prstGeom>
              <a:blipFill>
                <a:blip r:embed="rId4"/>
                <a:stretch>
                  <a:fillRect l="-431" t="-3846" r="-216" b="-15385"/>
                </a:stretch>
              </a:blipFill>
            </p:spPr>
            <p:txBody>
              <a:bodyPr/>
              <a:lstStyle/>
              <a:p>
                <a:r>
                  <a:rPr lang="en-US">
                    <a:noFill/>
                  </a:rPr>
                  <a:t> </a:t>
                </a:r>
              </a:p>
            </p:txBody>
          </p:sp>
        </mc:Fallback>
      </mc:AlternateContent>
      <p:pic>
        <p:nvPicPr>
          <p:cNvPr id="11" name="Picture 10" descr="A black text on a white background&#10;&#10;Description automatically generated">
            <a:extLst>
              <a:ext uri="{FF2B5EF4-FFF2-40B4-BE49-F238E27FC236}">
                <a16:creationId xmlns:a16="http://schemas.microsoft.com/office/drawing/2014/main" id="{D4CA80E7-096E-4BF2-625B-34F4066E2329}"/>
              </a:ext>
            </a:extLst>
          </p:cNvPr>
          <p:cNvPicPr>
            <a:picLocks noChangeAspect="1"/>
          </p:cNvPicPr>
          <p:nvPr/>
        </p:nvPicPr>
        <p:blipFill>
          <a:blip r:embed="rId5"/>
          <a:stretch>
            <a:fillRect/>
          </a:stretch>
        </p:blipFill>
        <p:spPr>
          <a:xfrm>
            <a:off x="3477491" y="3718697"/>
            <a:ext cx="4533900" cy="1066800"/>
          </a:xfrm>
          <a:prstGeom prst="rect">
            <a:avLst/>
          </a:prstGeom>
        </p:spPr>
      </p:pic>
      <p:sp>
        <p:nvSpPr>
          <p:cNvPr id="13" name="TextBox 12">
            <a:extLst>
              <a:ext uri="{FF2B5EF4-FFF2-40B4-BE49-F238E27FC236}">
                <a16:creationId xmlns:a16="http://schemas.microsoft.com/office/drawing/2014/main" id="{BC005095-F668-6EF1-258C-CB46D0E12969}"/>
              </a:ext>
            </a:extLst>
          </p:cNvPr>
          <p:cNvSpPr txBox="1"/>
          <p:nvPr/>
        </p:nvSpPr>
        <p:spPr>
          <a:xfrm>
            <a:off x="223402" y="4810145"/>
            <a:ext cx="11734800" cy="369332"/>
          </a:xfrm>
          <a:prstGeom prst="rect">
            <a:avLst/>
          </a:prstGeom>
          <a:noFill/>
        </p:spPr>
        <p:txBody>
          <a:bodyPr wrap="square">
            <a:spAutoFit/>
          </a:bodyPr>
          <a:lstStyle/>
          <a:p>
            <a:r>
              <a:rPr lang="en-US" sz="1800" dirty="0">
                <a:effectLst/>
                <a:latin typeface="ACaslonPro"/>
              </a:rPr>
              <a:t>This equation only has non-trivial solutions if the matrix on the left is non-invertible</a:t>
            </a:r>
            <a:r>
              <a:rPr lang="en-US" dirty="0">
                <a:latin typeface="ACaslonPro"/>
              </a:rPr>
              <a:t>, i.e.,</a:t>
            </a:r>
            <a:r>
              <a:rPr lang="en-US" sz="1800" dirty="0">
                <a:effectLst/>
                <a:latin typeface="ACaslonPro"/>
              </a:rPr>
              <a:t> if its determinant vanishes: </a:t>
            </a:r>
            <a:endParaRPr lang="en-US" dirty="0"/>
          </a:p>
        </p:txBody>
      </p:sp>
      <p:pic>
        <p:nvPicPr>
          <p:cNvPr id="15" name="Picture 14">
            <a:extLst>
              <a:ext uri="{FF2B5EF4-FFF2-40B4-BE49-F238E27FC236}">
                <a16:creationId xmlns:a16="http://schemas.microsoft.com/office/drawing/2014/main" id="{C7DE8060-BBCB-870B-2DBD-86AD7617E73B}"/>
              </a:ext>
            </a:extLst>
          </p:cNvPr>
          <p:cNvPicPr>
            <a:picLocks noChangeAspect="1"/>
          </p:cNvPicPr>
          <p:nvPr/>
        </p:nvPicPr>
        <p:blipFill>
          <a:blip r:embed="rId6"/>
          <a:stretch>
            <a:fillRect/>
          </a:stretch>
        </p:blipFill>
        <p:spPr>
          <a:xfrm>
            <a:off x="1635991" y="5315630"/>
            <a:ext cx="7772400" cy="861082"/>
          </a:xfrm>
          <a:prstGeom prst="rect">
            <a:avLst/>
          </a:prstGeom>
        </p:spPr>
      </p:pic>
    </p:spTree>
    <p:extLst>
      <p:ext uri="{BB962C8B-B14F-4D97-AF65-F5344CB8AC3E}">
        <p14:creationId xmlns:p14="http://schemas.microsoft.com/office/powerpoint/2010/main" val="397949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DA5210-C000-C8E4-4A9B-EBFAF03FC247}"/>
                  </a:ext>
                </a:extLst>
              </p:cNvPr>
              <p:cNvSpPr txBox="1"/>
              <p:nvPr/>
            </p:nvSpPr>
            <p:spPr>
              <a:xfrm>
                <a:off x="245918" y="2741005"/>
                <a:ext cx="11398827" cy="2862322"/>
              </a:xfrm>
              <a:prstGeom prst="rect">
                <a:avLst/>
              </a:prstGeom>
              <a:noFill/>
            </p:spPr>
            <p:txBody>
              <a:bodyPr wrap="square">
                <a:spAutoFit/>
              </a:bodyPr>
              <a:lstStyle/>
              <a:p>
                <a:r>
                  <a:rPr lang="en-US" sz="1800" dirty="0">
                    <a:effectLst/>
                    <a:highlight>
                      <a:srgbClr val="FFFF00"/>
                    </a:highlight>
                    <a:latin typeface="ACaslonPro"/>
                  </a:rPr>
                  <a:t>This is the fundamental result of degenerate perturbation theory; the two roots correspond to the two perturbed energies. </a:t>
                </a:r>
                <a:endParaRPr lang="en-US" dirty="0">
                  <a:highlight>
                    <a:srgbClr val="FFFF00"/>
                  </a:highlight>
                </a:endParaRPr>
              </a:p>
              <a:p>
                <a:endParaRPr lang="en-US" sz="1800" dirty="0">
                  <a:effectLst/>
                  <a:latin typeface="ACaslonPro"/>
                </a:endParaRPr>
              </a:p>
              <a:p>
                <a:r>
                  <a:rPr lang="en-US" sz="1800" dirty="0">
                    <a:effectLst/>
                    <a:latin typeface="ACaslonPro"/>
                  </a:rPr>
                  <a:t>This assumes that the eigenvalues of </a:t>
                </a:r>
                <a14:m>
                  <m:oMath xmlns:m="http://schemas.openxmlformats.org/officeDocument/2006/math">
                    <m:r>
                      <a:rPr lang="en-US" sz="1800" i="1" dirty="0" smtClean="0">
                        <a:effectLst/>
                        <a:latin typeface="Cambria Math" panose="02040503050406030204" pitchFamily="18" charset="0"/>
                      </a:rPr>
                      <m:t>𝑊</m:t>
                    </m:r>
                  </m:oMath>
                </a14:m>
                <a:r>
                  <a:rPr lang="en-US" dirty="0"/>
                  <a:t> </a:t>
                </a:r>
                <a:r>
                  <a:rPr lang="en-US" sz="1800" dirty="0">
                    <a:effectLst/>
                    <a:latin typeface="ACaslonPro"/>
                  </a:rPr>
                  <a:t>are </a:t>
                </a:r>
                <a:r>
                  <a:rPr lang="en-US" sz="1800" i="1" dirty="0">
                    <a:effectLst/>
                    <a:latin typeface="ACaslonPro"/>
                  </a:rPr>
                  <a:t>distinct </a:t>
                </a:r>
                <a:r>
                  <a:rPr lang="en-US" sz="1800" dirty="0">
                    <a:effectLst/>
                    <a:latin typeface="ACaslonPro"/>
                  </a:rPr>
                  <a:t>so that the degeneracy lifts at first order. </a:t>
                </a:r>
              </a:p>
              <a:p>
                <a:r>
                  <a:rPr lang="en-US" sz="1800" dirty="0">
                    <a:effectLst/>
                    <a:latin typeface="ACaslonPro"/>
                  </a:rPr>
                  <a:t>If not, any choice of </a:t>
                </a:r>
                <a14:m>
                  <m:oMath xmlns:m="http://schemas.openxmlformats.org/officeDocument/2006/math">
                    <m:r>
                      <a:rPr lang="el-GR" i="1" dirty="0">
                        <a:latin typeface="Cambria Math" panose="02040503050406030204" pitchFamily="18" charset="0"/>
                        <a:ea typeface="Cambria Math" panose="02040503050406030204" pitchFamily="18" charset="0"/>
                      </a:rPr>
                      <m:t>𝛼</m:t>
                    </m:r>
                  </m:oMath>
                </a14:m>
                <a:r>
                  <a:rPr lang="el-GR" dirty="0">
                    <a:latin typeface="Tahoma" panose="020B0604030504040204" pitchFamily="34" charset="0"/>
                  </a:rPr>
                  <a:t> </a:t>
                </a:r>
                <a:r>
                  <a:rPr lang="en-US" dirty="0">
                    <a:latin typeface="ACaslonPro"/>
                  </a:rPr>
                  <a:t>and </a:t>
                </a:r>
                <a14:m>
                  <m:oMath xmlns:m="http://schemas.openxmlformats.org/officeDocument/2006/math">
                    <m:r>
                      <a:rPr lang="el-GR" i="1" dirty="0">
                        <a:latin typeface="Cambria Math" panose="02040503050406030204" pitchFamily="18" charset="0"/>
                        <a:ea typeface="Cambria Math" panose="02040503050406030204" pitchFamily="18" charset="0"/>
                      </a:rPr>
                      <m:t>𝛽</m:t>
                    </m:r>
                  </m:oMath>
                </a14:m>
                <a:r>
                  <a:rPr lang="el-GR" sz="1800" dirty="0">
                    <a:effectLst/>
                    <a:latin typeface="Tahoma" panose="020B0604030504040204" pitchFamily="34" charset="0"/>
                  </a:rPr>
                  <a:t> </a:t>
                </a:r>
                <a:r>
                  <a:rPr lang="en-US" sz="1800" dirty="0">
                    <a:effectLst/>
                    <a:latin typeface="ACaslonPro"/>
                  </a:rPr>
                  <a:t>satisfies the system above and we </a:t>
                </a:r>
                <a:r>
                  <a:rPr lang="en-US" sz="1800" i="1" dirty="0">
                    <a:effectLst/>
                    <a:latin typeface="ACaslonPro"/>
                  </a:rPr>
                  <a:t>still </a:t>
                </a:r>
                <a:r>
                  <a:rPr lang="en-US" sz="1800" dirty="0">
                    <a:effectLst/>
                    <a:latin typeface="ACaslonPro"/>
                  </a:rPr>
                  <a:t>don’t know what the good states are.</a:t>
                </a:r>
                <a:r>
                  <a:rPr lang="en-US" sz="1800" dirty="0">
                    <a:effectLst/>
                    <a:highlight>
                      <a:srgbClr val="FFFF00"/>
                    </a:highlight>
                    <a:latin typeface="ACaslonPro"/>
                  </a:rPr>
                  <a:t> </a:t>
                </a:r>
              </a:p>
              <a:p>
                <a:r>
                  <a:rPr lang="en-US" sz="1800" dirty="0">
                    <a:effectLst/>
                    <a:latin typeface="ACaslonPro"/>
                  </a:rPr>
                  <a:t>The first-order energies are correctly given by the above Equation when this happens, and in many cases that’s all we require. </a:t>
                </a:r>
              </a:p>
              <a:p>
                <a:endParaRPr lang="en-US" dirty="0">
                  <a:latin typeface="ACaslonPro"/>
                </a:endParaRPr>
              </a:p>
              <a:p>
                <a:r>
                  <a:rPr lang="en-US" sz="1800" dirty="0">
                    <a:effectLst/>
                    <a:latin typeface="ACaslonPro"/>
                  </a:rPr>
                  <a:t>But if you need to know the “good” states—for example to calculate higher-order corrections—</a:t>
                </a:r>
                <a:r>
                  <a:rPr lang="en-US" dirty="0">
                    <a:latin typeface="ACaslonPro"/>
                  </a:rPr>
                  <a:t>we</a:t>
                </a:r>
                <a:r>
                  <a:rPr lang="en-US" sz="1800" dirty="0">
                    <a:effectLst/>
                    <a:latin typeface="ACaslonPro"/>
                  </a:rPr>
                  <a:t> will have to use </a:t>
                </a:r>
                <a:r>
                  <a:rPr lang="en-US" sz="1800" i="1" dirty="0">
                    <a:effectLst/>
                    <a:latin typeface="ACaslonPro"/>
                  </a:rPr>
                  <a:t>second-order </a:t>
                </a:r>
                <a:r>
                  <a:rPr lang="en-US" sz="1800" dirty="0">
                    <a:effectLst/>
                    <a:latin typeface="ACaslonPro"/>
                  </a:rPr>
                  <a:t>degenerate perturbation theory or employ </a:t>
                </a:r>
                <a:r>
                  <a:rPr lang="en-US" dirty="0">
                    <a:latin typeface="ACaslonPro"/>
                  </a:rPr>
                  <a:t>a</a:t>
                </a:r>
                <a:r>
                  <a:rPr lang="en-US" sz="1800" dirty="0">
                    <a:effectLst/>
                    <a:latin typeface="ACaslonPro"/>
                  </a:rPr>
                  <a:t> theorem which we shall see later.   </a:t>
                </a:r>
                <a:endParaRPr lang="en-US" dirty="0"/>
              </a:p>
            </p:txBody>
          </p:sp>
        </mc:Choice>
        <mc:Fallback xmlns="">
          <p:sp>
            <p:nvSpPr>
              <p:cNvPr id="4" name="TextBox 3">
                <a:extLst>
                  <a:ext uri="{FF2B5EF4-FFF2-40B4-BE49-F238E27FC236}">
                    <a16:creationId xmlns:a16="http://schemas.microsoft.com/office/drawing/2014/main" id="{6EDA5210-C000-C8E4-4A9B-EBFAF03FC247}"/>
                  </a:ext>
                </a:extLst>
              </p:cNvPr>
              <p:cNvSpPr txBox="1">
                <a:spLocks noRot="1" noChangeAspect="1" noMove="1" noResize="1" noEditPoints="1" noAdjustHandles="1" noChangeArrowheads="1" noChangeShapeType="1" noTextEdit="1"/>
              </p:cNvSpPr>
              <p:nvPr/>
            </p:nvSpPr>
            <p:spPr>
              <a:xfrm>
                <a:off x="245918" y="2741005"/>
                <a:ext cx="11398827" cy="2862322"/>
              </a:xfrm>
              <a:prstGeom prst="rect">
                <a:avLst/>
              </a:prstGeom>
              <a:blipFill>
                <a:blip r:embed="rId2"/>
                <a:stretch>
                  <a:fillRect l="-445" t="-1327" b="-221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A68B3351-FBC4-506D-C582-AC96058DEC07}"/>
              </a:ext>
            </a:extLst>
          </p:cNvPr>
          <p:cNvSpPr txBox="1">
            <a:spLocks/>
          </p:cNvSpPr>
          <p:nvPr/>
        </p:nvSpPr>
        <p:spPr>
          <a:xfrm>
            <a:off x="245918" y="0"/>
            <a:ext cx="10997046" cy="111182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Two-Fold Degeneracy: finding the good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4CBBAE-8463-6139-CA1E-1BBB98596069}"/>
                  </a:ext>
                </a:extLst>
              </p:cNvPr>
              <p:cNvSpPr txBox="1"/>
              <p:nvPr/>
            </p:nvSpPr>
            <p:spPr>
              <a:xfrm>
                <a:off x="245918" y="927161"/>
                <a:ext cx="6104658" cy="369332"/>
              </a:xfrm>
              <a:prstGeom prst="rect">
                <a:avLst/>
              </a:prstGeom>
              <a:noFill/>
            </p:spPr>
            <p:txBody>
              <a:bodyPr wrap="square">
                <a:spAutoFit/>
              </a:bodyPr>
              <a:lstStyle/>
              <a:p>
                <a:r>
                  <a:rPr lang="en-US" sz="1800" dirty="0">
                    <a:effectLst/>
                    <a:latin typeface="ACaslonPro"/>
                  </a:rPr>
                  <a:t>Solving the quadratic for the energy </a:t>
                </a:r>
                <a14:m>
                  <m:oMath xmlns:m="http://schemas.openxmlformats.org/officeDocument/2006/math">
                    <m:r>
                      <a:rPr lang="en-US" sz="1800" i="1" dirty="0" smtClean="0">
                        <a:effectLst/>
                        <a:latin typeface="Cambria Math" panose="02040503050406030204" pitchFamily="18" charset="0"/>
                      </a:rPr>
                      <m:t>𝐸</m:t>
                    </m:r>
                    <m:r>
                      <a:rPr lang="en-US" sz="1800" i="1" baseline="30000" dirty="0" smtClean="0">
                        <a:effectLst/>
                        <a:latin typeface="Cambria Math" panose="02040503050406030204" pitchFamily="18" charset="0"/>
                      </a:rPr>
                      <m:t>1</m:t>
                    </m:r>
                  </m:oMath>
                </a14:m>
                <a:r>
                  <a:rPr lang="en-US" sz="1800" dirty="0">
                    <a:effectLst/>
                    <a:latin typeface="ACaslonPro"/>
                  </a:rPr>
                  <a:t>, one obtains </a:t>
                </a:r>
                <a:endParaRPr lang="en-US" dirty="0"/>
              </a:p>
            </p:txBody>
          </p:sp>
        </mc:Choice>
        <mc:Fallback xmlns="">
          <p:sp>
            <p:nvSpPr>
              <p:cNvPr id="7" name="TextBox 6">
                <a:extLst>
                  <a:ext uri="{FF2B5EF4-FFF2-40B4-BE49-F238E27FC236}">
                    <a16:creationId xmlns:a16="http://schemas.microsoft.com/office/drawing/2014/main" id="{6D4CBBAE-8463-6139-CA1E-1BBB98596069}"/>
                  </a:ext>
                </a:extLst>
              </p:cNvPr>
              <p:cNvSpPr txBox="1">
                <a:spLocks noRot="1" noChangeAspect="1" noMove="1" noResize="1" noEditPoints="1" noAdjustHandles="1" noChangeArrowheads="1" noChangeShapeType="1" noTextEdit="1"/>
              </p:cNvSpPr>
              <p:nvPr/>
            </p:nvSpPr>
            <p:spPr>
              <a:xfrm>
                <a:off x="245918" y="927161"/>
                <a:ext cx="6104658" cy="369332"/>
              </a:xfrm>
              <a:prstGeom prst="rect">
                <a:avLst/>
              </a:prstGeom>
              <a:blipFill>
                <a:blip r:embed="rId3"/>
                <a:stretch>
                  <a:fillRect l="-830" t="-3226" b="-2258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A6A3B91-C733-9F26-D0B8-F5154C37A50C}"/>
              </a:ext>
            </a:extLst>
          </p:cNvPr>
          <p:cNvPicPr>
            <a:picLocks noChangeAspect="1"/>
          </p:cNvPicPr>
          <p:nvPr/>
        </p:nvPicPr>
        <p:blipFill>
          <a:blip r:embed="rId4"/>
          <a:stretch>
            <a:fillRect/>
          </a:stretch>
        </p:blipFill>
        <p:spPr>
          <a:xfrm>
            <a:off x="2534804" y="1442922"/>
            <a:ext cx="6769100" cy="1066800"/>
          </a:xfrm>
          <a:prstGeom prst="rect">
            <a:avLst/>
          </a:prstGeom>
        </p:spPr>
      </p:pic>
    </p:spTree>
    <p:extLst>
      <p:ext uri="{BB962C8B-B14F-4D97-AF65-F5344CB8AC3E}">
        <p14:creationId xmlns:p14="http://schemas.microsoft.com/office/powerpoint/2010/main" val="289644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7AD79C-D23A-050E-7353-2A9247C91056}"/>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 the good states: Example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D86F88-5BA1-1A68-5C6A-8CFBE1DB0CDE}"/>
                  </a:ext>
                </a:extLst>
              </p:cNvPr>
              <p:cNvSpPr txBox="1"/>
              <p:nvPr/>
            </p:nvSpPr>
            <p:spPr>
              <a:xfrm>
                <a:off x="245918" y="1007918"/>
                <a:ext cx="11100956" cy="1200329"/>
              </a:xfrm>
              <a:prstGeom prst="rect">
                <a:avLst/>
              </a:prstGeom>
              <a:noFill/>
            </p:spPr>
            <p:txBody>
              <a:bodyPr wrap="square">
                <a:spAutoFit/>
              </a:bodyPr>
              <a:lstStyle/>
              <a:p>
                <a:r>
                  <a:rPr lang="en-US" sz="1800" dirty="0">
                    <a:effectLst/>
                    <a:latin typeface="ACaslonPro"/>
                  </a:rPr>
                  <a:t>Let’s consider again a particle of mass </a:t>
                </a:r>
                <a:r>
                  <a:rPr lang="en-US" sz="1800" i="1" dirty="0">
                    <a:effectLst/>
                    <a:latin typeface="ACaslonPro"/>
                  </a:rPr>
                  <a:t>m </a:t>
                </a:r>
                <a:r>
                  <a:rPr lang="en-US" sz="1800" dirty="0">
                    <a:effectLst/>
                    <a:latin typeface="ACaslonPro"/>
                  </a:rPr>
                  <a:t>in a two-dimensional oscillator potential as we did in the previous example.</a:t>
                </a:r>
              </a:p>
              <a:p>
                <a:r>
                  <a:rPr lang="en-US" dirty="0">
                    <a:latin typeface="ACaslonPro"/>
                  </a:rPr>
                  <a:t>One can show that diagonalizing </a:t>
                </a:r>
                <a:r>
                  <a:rPr lang="en-US" sz="1800" dirty="0">
                    <a:effectLst/>
                    <a:latin typeface="ACaslonPro"/>
                  </a:rPr>
                  <a:t>the matrix </a:t>
                </a:r>
                <a14:m>
                  <m:oMath xmlns:m="http://schemas.openxmlformats.org/officeDocument/2006/math">
                    <m:r>
                      <a:rPr lang="en-US" sz="1800" b="0" i="1" smtClean="0">
                        <a:effectLst/>
                        <a:latin typeface="Cambria Math" panose="02040503050406030204" pitchFamily="18" charset="0"/>
                      </a:rPr>
                      <m:t>𝑊</m:t>
                    </m:r>
                  </m:oMath>
                </a14:m>
                <a:r>
                  <a:rPr lang="en-US" dirty="0"/>
                  <a:t> gives the same “good” states we found by solving the problem exactly.</a:t>
                </a:r>
              </a:p>
              <a:p>
                <a:endParaRPr lang="en-US" dirty="0"/>
              </a:p>
              <a:p>
                <a:r>
                  <a:rPr lang="en-US" dirty="0"/>
                  <a:t>The first step to show this, is to </a:t>
                </a:r>
                <a:r>
                  <a:rPr lang="en-US" sz="1800" dirty="0">
                    <a:effectLst/>
                    <a:latin typeface="ACaslonPro"/>
                  </a:rPr>
                  <a:t>calculate the matrix elements of </a:t>
                </a:r>
                <a14:m>
                  <m:oMath xmlns:m="http://schemas.openxmlformats.org/officeDocument/2006/math">
                    <m:r>
                      <a:rPr lang="en-US" sz="1800" b="0" i="1" smtClean="0">
                        <a:effectLst/>
                        <a:latin typeface="Cambria Math" panose="02040503050406030204" pitchFamily="18" charset="0"/>
                      </a:rPr>
                      <m:t>𝑊</m:t>
                    </m:r>
                  </m:oMath>
                </a14:m>
                <a:endParaRPr lang="en-US" dirty="0"/>
              </a:p>
            </p:txBody>
          </p:sp>
        </mc:Choice>
        <mc:Fallback xmlns="">
          <p:sp>
            <p:nvSpPr>
              <p:cNvPr id="5" name="TextBox 4">
                <a:extLst>
                  <a:ext uri="{FF2B5EF4-FFF2-40B4-BE49-F238E27FC236}">
                    <a16:creationId xmlns:a16="http://schemas.microsoft.com/office/drawing/2014/main" id="{52D86F88-5BA1-1A68-5C6A-8CFBE1DB0CDE}"/>
                  </a:ext>
                </a:extLst>
              </p:cNvPr>
              <p:cNvSpPr txBox="1">
                <a:spLocks noRot="1" noChangeAspect="1" noMove="1" noResize="1" noEditPoints="1" noAdjustHandles="1" noChangeArrowheads="1" noChangeShapeType="1" noTextEdit="1"/>
              </p:cNvSpPr>
              <p:nvPr/>
            </p:nvSpPr>
            <p:spPr>
              <a:xfrm>
                <a:off x="245918" y="1007918"/>
                <a:ext cx="11100956" cy="1200329"/>
              </a:xfrm>
              <a:prstGeom prst="rect">
                <a:avLst/>
              </a:prstGeom>
              <a:blipFill>
                <a:blip r:embed="rId2"/>
                <a:stretch>
                  <a:fillRect l="-457" t="-2105" r="-114" b="-8421"/>
                </a:stretch>
              </a:blipFill>
            </p:spPr>
            <p:txBody>
              <a:bodyPr/>
              <a:lstStyle/>
              <a:p>
                <a:r>
                  <a:rPr lang="en-US">
                    <a:noFill/>
                  </a:rPr>
                  <a:t> </a:t>
                </a:r>
              </a:p>
            </p:txBody>
          </p:sp>
        </mc:Fallback>
      </mc:AlternateContent>
      <p:pic>
        <p:nvPicPr>
          <p:cNvPr id="7" name="Picture 6" descr="A close-up of math symbols&#10;&#10;Description automatically generated">
            <a:extLst>
              <a:ext uri="{FF2B5EF4-FFF2-40B4-BE49-F238E27FC236}">
                <a16:creationId xmlns:a16="http://schemas.microsoft.com/office/drawing/2014/main" id="{DE65B3AD-DC52-01AB-931A-32D79FE387FE}"/>
              </a:ext>
            </a:extLst>
          </p:cNvPr>
          <p:cNvPicPr>
            <a:picLocks noChangeAspect="1"/>
          </p:cNvPicPr>
          <p:nvPr/>
        </p:nvPicPr>
        <p:blipFill>
          <a:blip r:embed="rId3"/>
          <a:stretch>
            <a:fillRect/>
          </a:stretch>
        </p:blipFill>
        <p:spPr>
          <a:xfrm>
            <a:off x="1327383" y="2367862"/>
            <a:ext cx="5915891" cy="138507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94F61F-8872-ABD6-C6DA-C928ED0991D7}"/>
                  </a:ext>
                </a:extLst>
              </p:cNvPr>
              <p:cNvSpPr txBox="1"/>
              <p:nvPr/>
            </p:nvSpPr>
            <p:spPr>
              <a:xfrm>
                <a:off x="353291" y="4016677"/>
                <a:ext cx="7864076" cy="369332"/>
              </a:xfrm>
              <a:prstGeom prst="rect">
                <a:avLst/>
              </a:prstGeom>
              <a:noFill/>
            </p:spPr>
            <p:txBody>
              <a:bodyPr wrap="none" rtlCol="0">
                <a:spAutoFit/>
              </a:bodyPr>
              <a:lstStyle/>
              <a:p>
                <a:r>
                  <a:rPr lang="en-US" dirty="0">
                    <a:latin typeface="ACaslonPro"/>
                  </a:rPr>
                  <a:t>as </a:t>
                </a:r>
                <a:r>
                  <a:rPr lang="en-US" sz="1800" dirty="0">
                    <a:effectLst/>
                    <a:latin typeface="ACaslonPro"/>
                  </a:rPr>
                  <a:t>the integrands are both odd functions. Similarly,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𝑊</m:t>
                        </m:r>
                      </m:e>
                      <m:sub>
                        <m:r>
                          <a:rPr lang="en-US" sz="1800" b="0" i="1" smtClean="0">
                            <a:effectLst/>
                            <a:latin typeface="Cambria Math" panose="02040503050406030204" pitchFamily="18" charset="0"/>
                          </a:rPr>
                          <m:t>𝑏𝑏</m:t>
                        </m:r>
                      </m:sub>
                    </m:sSub>
                    <m:r>
                      <a:rPr lang="en-US" sz="1800" b="0" i="1" smtClean="0">
                        <a:effectLst/>
                        <a:latin typeface="Cambria Math" panose="02040503050406030204" pitchFamily="18" charset="0"/>
                      </a:rPr>
                      <m:t>=0</m:t>
                    </m:r>
                  </m:oMath>
                </a14:m>
                <a:r>
                  <a:rPr lang="en-US" sz="1800" dirty="0">
                    <a:effectLst/>
                    <a:latin typeface="ACaslonPro"/>
                  </a:rPr>
                  <a:t>, and we are left with </a:t>
                </a:r>
                <a:endParaRPr lang="en-US" dirty="0"/>
              </a:p>
            </p:txBody>
          </p:sp>
        </mc:Choice>
        <mc:Fallback xmlns="">
          <p:sp>
            <p:nvSpPr>
              <p:cNvPr id="8" name="TextBox 7">
                <a:extLst>
                  <a:ext uri="{FF2B5EF4-FFF2-40B4-BE49-F238E27FC236}">
                    <a16:creationId xmlns:a16="http://schemas.microsoft.com/office/drawing/2014/main" id="{F794F61F-8872-ABD6-C6DA-C928ED0991D7}"/>
                  </a:ext>
                </a:extLst>
              </p:cNvPr>
              <p:cNvSpPr txBox="1">
                <a:spLocks noRot="1" noChangeAspect="1" noMove="1" noResize="1" noEditPoints="1" noAdjustHandles="1" noChangeArrowheads="1" noChangeShapeType="1" noTextEdit="1"/>
              </p:cNvSpPr>
              <p:nvPr/>
            </p:nvSpPr>
            <p:spPr>
              <a:xfrm>
                <a:off x="353291" y="4016677"/>
                <a:ext cx="7864076" cy="369332"/>
              </a:xfrm>
              <a:prstGeom prst="rect">
                <a:avLst/>
              </a:prstGeom>
              <a:blipFill>
                <a:blip r:embed="rId4"/>
                <a:stretch>
                  <a:fillRect l="-483" t="-10000" b="-26667"/>
                </a:stretch>
              </a:blipFill>
            </p:spPr>
            <p:txBody>
              <a:bodyPr/>
              <a:lstStyle/>
              <a:p>
                <a:r>
                  <a:rPr lang="en-US">
                    <a:noFill/>
                  </a:rPr>
                  <a:t> </a:t>
                </a:r>
              </a:p>
            </p:txBody>
          </p:sp>
        </mc:Fallback>
      </mc:AlternateContent>
      <p:pic>
        <p:nvPicPr>
          <p:cNvPr id="10" name="Picture 9" descr="A close-up of math symbols&#10;&#10;Description automatically generated">
            <a:extLst>
              <a:ext uri="{FF2B5EF4-FFF2-40B4-BE49-F238E27FC236}">
                <a16:creationId xmlns:a16="http://schemas.microsoft.com/office/drawing/2014/main" id="{44A1E99C-675A-2AF1-91D2-2499549A6CCE}"/>
              </a:ext>
            </a:extLst>
          </p:cNvPr>
          <p:cNvPicPr>
            <a:picLocks noChangeAspect="1"/>
          </p:cNvPicPr>
          <p:nvPr/>
        </p:nvPicPr>
        <p:blipFill>
          <a:blip r:embed="rId5"/>
          <a:stretch>
            <a:fillRect/>
          </a:stretch>
        </p:blipFill>
        <p:spPr>
          <a:xfrm>
            <a:off x="1327383" y="4649754"/>
            <a:ext cx="6413500" cy="1346200"/>
          </a:xfrm>
          <a:prstGeom prst="rect">
            <a:avLst/>
          </a:prstGeom>
        </p:spPr>
      </p:pic>
      <p:grpSp>
        <p:nvGrpSpPr>
          <p:cNvPr id="15" name="Group 14">
            <a:extLst>
              <a:ext uri="{FF2B5EF4-FFF2-40B4-BE49-F238E27FC236}">
                <a16:creationId xmlns:a16="http://schemas.microsoft.com/office/drawing/2014/main" id="{309A74BD-7344-AD3A-64F1-D4CA8EB3DE18}"/>
              </a:ext>
            </a:extLst>
          </p:cNvPr>
          <p:cNvGrpSpPr/>
          <p:nvPr/>
        </p:nvGrpSpPr>
        <p:grpSpPr>
          <a:xfrm>
            <a:off x="9003145" y="2906856"/>
            <a:ext cx="2985332" cy="1882118"/>
            <a:chOff x="353291" y="2208247"/>
            <a:chExt cx="2985332" cy="1882118"/>
          </a:xfrm>
        </p:grpSpPr>
        <p:pic>
          <p:nvPicPr>
            <p:cNvPr id="2" name="Picture 1" descr="A math equation with numbers and symbols&#10;&#10;Description automatically generated">
              <a:extLst>
                <a:ext uri="{FF2B5EF4-FFF2-40B4-BE49-F238E27FC236}">
                  <a16:creationId xmlns:a16="http://schemas.microsoft.com/office/drawing/2014/main" id="{1527452C-77DA-B0C1-CDDA-05226F23E921}"/>
                </a:ext>
              </a:extLst>
            </p:cNvPr>
            <p:cNvPicPr>
              <a:picLocks noChangeAspect="1"/>
            </p:cNvPicPr>
            <p:nvPr/>
          </p:nvPicPr>
          <p:blipFill>
            <a:blip r:embed="rId6"/>
            <a:stretch>
              <a:fillRect/>
            </a:stretch>
          </p:blipFill>
          <p:spPr>
            <a:xfrm>
              <a:off x="477981" y="2275754"/>
              <a:ext cx="1889415" cy="395756"/>
            </a:xfrm>
            <a:prstGeom prst="rect">
              <a:avLst/>
            </a:prstGeom>
          </p:spPr>
        </p:pic>
        <p:pic>
          <p:nvPicPr>
            <p:cNvPr id="4" name="Picture 3">
              <a:extLst>
                <a:ext uri="{FF2B5EF4-FFF2-40B4-BE49-F238E27FC236}">
                  <a16:creationId xmlns:a16="http://schemas.microsoft.com/office/drawing/2014/main" id="{ACFBDFEE-615C-BFEE-1BF7-083BF80D3CD8}"/>
                </a:ext>
              </a:extLst>
            </p:cNvPr>
            <p:cNvPicPr>
              <a:picLocks noChangeAspect="1"/>
            </p:cNvPicPr>
            <p:nvPr/>
          </p:nvPicPr>
          <p:blipFill>
            <a:blip r:embed="rId7"/>
            <a:stretch>
              <a:fillRect/>
            </a:stretch>
          </p:blipFill>
          <p:spPr>
            <a:xfrm>
              <a:off x="477981" y="2738630"/>
              <a:ext cx="1063740" cy="207559"/>
            </a:xfrm>
            <a:prstGeom prst="rect">
              <a:avLst/>
            </a:prstGeom>
          </p:spPr>
        </p:pic>
        <p:pic>
          <p:nvPicPr>
            <p:cNvPr id="6" name="Picture 5" descr="A math equations with numbers and symbols&#10;&#10;Description automatically generated with medium confidence">
              <a:extLst>
                <a:ext uri="{FF2B5EF4-FFF2-40B4-BE49-F238E27FC236}">
                  <a16:creationId xmlns:a16="http://schemas.microsoft.com/office/drawing/2014/main" id="{0BAC3E9F-3ECA-4C05-328D-FF6C7125E191}"/>
                </a:ext>
              </a:extLst>
            </p:cNvPr>
            <p:cNvPicPr>
              <a:picLocks noChangeAspect="1"/>
            </p:cNvPicPr>
            <p:nvPr/>
          </p:nvPicPr>
          <p:blipFill>
            <a:blip r:embed="rId8"/>
            <a:stretch>
              <a:fillRect/>
            </a:stretch>
          </p:blipFill>
          <p:spPr>
            <a:xfrm>
              <a:off x="440459" y="2985059"/>
              <a:ext cx="2810996" cy="806743"/>
            </a:xfrm>
            <a:prstGeom prst="rect">
              <a:avLst/>
            </a:prstGeom>
          </p:spPr>
        </p:pic>
        <p:sp>
          <p:nvSpPr>
            <p:cNvPr id="9" name="Rectangle 8">
              <a:extLst>
                <a:ext uri="{FF2B5EF4-FFF2-40B4-BE49-F238E27FC236}">
                  <a16:creationId xmlns:a16="http://schemas.microsoft.com/office/drawing/2014/main" id="{5C2DF91B-64E6-5AAB-CA3D-88B5BB8B303B}"/>
                </a:ext>
              </a:extLst>
            </p:cNvPr>
            <p:cNvSpPr/>
            <p:nvPr/>
          </p:nvSpPr>
          <p:spPr>
            <a:xfrm>
              <a:off x="353291" y="2208247"/>
              <a:ext cx="2985332" cy="188211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FCFEA0-8D6D-9877-9887-403290E5D268}"/>
                </a:ext>
              </a:extLst>
            </p:cNvPr>
            <p:cNvSpPr txBox="1"/>
            <p:nvPr/>
          </p:nvSpPr>
          <p:spPr>
            <a:xfrm>
              <a:off x="2441967" y="2298350"/>
              <a:ext cx="822085" cy="276999"/>
            </a:xfrm>
            <a:prstGeom prst="rect">
              <a:avLst/>
            </a:prstGeom>
            <a:noFill/>
          </p:spPr>
          <p:txBody>
            <a:bodyPr wrap="none" rtlCol="0">
              <a:spAutoFit/>
            </a:bodyPr>
            <a:lstStyle/>
            <a:p>
              <a:r>
                <a:rPr lang="en-US" sz="1200" dirty="0"/>
                <a:t>Recap box</a:t>
              </a:r>
            </a:p>
          </p:txBody>
        </p:sp>
      </p:grpSp>
      <p:grpSp>
        <p:nvGrpSpPr>
          <p:cNvPr id="16" name="Group 15">
            <a:extLst>
              <a:ext uri="{FF2B5EF4-FFF2-40B4-BE49-F238E27FC236}">
                <a16:creationId xmlns:a16="http://schemas.microsoft.com/office/drawing/2014/main" id="{3D0FBA15-B9E7-B40C-1755-DF04543BD407}"/>
              </a:ext>
            </a:extLst>
          </p:cNvPr>
          <p:cNvGrpSpPr/>
          <p:nvPr/>
        </p:nvGrpSpPr>
        <p:grpSpPr>
          <a:xfrm>
            <a:off x="9351067" y="1794542"/>
            <a:ext cx="2289488" cy="974966"/>
            <a:chOff x="9750033" y="1755229"/>
            <a:chExt cx="2289488" cy="974966"/>
          </a:xfrm>
        </p:grpSpPr>
        <p:pic>
          <p:nvPicPr>
            <p:cNvPr id="12" name="Picture 11">
              <a:extLst>
                <a:ext uri="{FF2B5EF4-FFF2-40B4-BE49-F238E27FC236}">
                  <a16:creationId xmlns:a16="http://schemas.microsoft.com/office/drawing/2014/main" id="{CB39F562-72DB-5C2A-AB25-7079220561AE}"/>
                </a:ext>
              </a:extLst>
            </p:cNvPr>
            <p:cNvPicPr>
              <a:picLocks noChangeAspect="1"/>
            </p:cNvPicPr>
            <p:nvPr/>
          </p:nvPicPr>
          <p:blipFill>
            <a:blip r:embed="rId9"/>
            <a:stretch>
              <a:fillRect/>
            </a:stretch>
          </p:blipFill>
          <p:spPr>
            <a:xfrm>
              <a:off x="9891322" y="1829749"/>
              <a:ext cx="1880669" cy="356679"/>
            </a:xfrm>
            <a:prstGeom prst="rect">
              <a:avLst/>
            </a:prstGeom>
          </p:spPr>
        </p:pic>
        <p:pic>
          <p:nvPicPr>
            <p:cNvPr id="13" name="Picture 12">
              <a:extLst>
                <a:ext uri="{FF2B5EF4-FFF2-40B4-BE49-F238E27FC236}">
                  <a16:creationId xmlns:a16="http://schemas.microsoft.com/office/drawing/2014/main" id="{B5F3CF23-D70E-E063-F1C4-1BA2F395C04A}"/>
                </a:ext>
              </a:extLst>
            </p:cNvPr>
            <p:cNvPicPr>
              <a:picLocks noChangeAspect="1"/>
            </p:cNvPicPr>
            <p:nvPr/>
          </p:nvPicPr>
          <p:blipFill>
            <a:blip r:embed="rId10"/>
            <a:stretch>
              <a:fillRect/>
            </a:stretch>
          </p:blipFill>
          <p:spPr>
            <a:xfrm>
              <a:off x="9891322" y="2275754"/>
              <a:ext cx="1947387" cy="415157"/>
            </a:xfrm>
            <a:prstGeom prst="rect">
              <a:avLst/>
            </a:prstGeom>
          </p:spPr>
        </p:pic>
        <p:sp>
          <p:nvSpPr>
            <p:cNvPr id="14" name="Rectangle 13">
              <a:extLst>
                <a:ext uri="{FF2B5EF4-FFF2-40B4-BE49-F238E27FC236}">
                  <a16:creationId xmlns:a16="http://schemas.microsoft.com/office/drawing/2014/main" id="{3411848D-9E6C-01D6-C92D-0D5EB2C39380}"/>
                </a:ext>
              </a:extLst>
            </p:cNvPr>
            <p:cNvSpPr/>
            <p:nvPr/>
          </p:nvSpPr>
          <p:spPr>
            <a:xfrm>
              <a:off x="9750033" y="1755229"/>
              <a:ext cx="2289488" cy="97496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825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FE37CD-755A-C3C3-4955-9E4607D3E524}"/>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 the good states: Example</a:t>
            </a:r>
          </a:p>
        </p:txBody>
      </p:sp>
      <p:pic>
        <p:nvPicPr>
          <p:cNvPr id="4" name="Picture 3" descr="A white rectangular with black text&#10;&#10;Description automatically generated with medium confidence">
            <a:extLst>
              <a:ext uri="{FF2B5EF4-FFF2-40B4-BE49-F238E27FC236}">
                <a16:creationId xmlns:a16="http://schemas.microsoft.com/office/drawing/2014/main" id="{2F88D9E5-97F3-1B72-0CE8-D915A017A95C}"/>
              </a:ext>
            </a:extLst>
          </p:cNvPr>
          <p:cNvPicPr>
            <a:picLocks noChangeAspect="1"/>
          </p:cNvPicPr>
          <p:nvPr/>
        </p:nvPicPr>
        <p:blipFill>
          <a:blip r:embed="rId2"/>
          <a:stretch>
            <a:fillRect/>
          </a:stretch>
        </p:blipFill>
        <p:spPr>
          <a:xfrm>
            <a:off x="5669973" y="2427654"/>
            <a:ext cx="4741891" cy="854951"/>
          </a:xfrm>
          <a:prstGeom prst="rect">
            <a:avLst/>
          </a:prstGeom>
        </p:spPr>
      </p:pic>
      <p:pic>
        <p:nvPicPr>
          <p:cNvPr id="5" name="Picture 4" descr="A close-up of math symbols&#10;&#10;Description automatically generated">
            <a:extLst>
              <a:ext uri="{FF2B5EF4-FFF2-40B4-BE49-F238E27FC236}">
                <a16:creationId xmlns:a16="http://schemas.microsoft.com/office/drawing/2014/main" id="{7E7F0CD1-6CD3-E980-867F-028DB8E46B9C}"/>
              </a:ext>
            </a:extLst>
          </p:cNvPr>
          <p:cNvPicPr>
            <a:picLocks noChangeAspect="1"/>
          </p:cNvPicPr>
          <p:nvPr/>
        </p:nvPicPr>
        <p:blipFill>
          <a:blip r:embed="rId3"/>
          <a:stretch>
            <a:fillRect/>
          </a:stretch>
        </p:blipFill>
        <p:spPr>
          <a:xfrm>
            <a:off x="2889250" y="1057563"/>
            <a:ext cx="5984586" cy="1256171"/>
          </a:xfrm>
          <a:prstGeom prst="rect">
            <a:avLst/>
          </a:prstGeom>
        </p:spPr>
      </p:pic>
      <p:sp>
        <p:nvSpPr>
          <p:cNvPr id="6" name="TextBox 5">
            <a:extLst>
              <a:ext uri="{FF2B5EF4-FFF2-40B4-BE49-F238E27FC236}">
                <a16:creationId xmlns:a16="http://schemas.microsoft.com/office/drawing/2014/main" id="{C84DA451-8C9D-A18C-D9CE-C710A47F8AC9}"/>
              </a:ext>
            </a:extLst>
          </p:cNvPr>
          <p:cNvSpPr txBox="1"/>
          <p:nvPr/>
        </p:nvSpPr>
        <p:spPr>
          <a:xfrm>
            <a:off x="245918" y="2670464"/>
            <a:ext cx="5480988" cy="1200329"/>
          </a:xfrm>
          <a:prstGeom prst="rect">
            <a:avLst/>
          </a:prstGeom>
          <a:noFill/>
        </p:spPr>
        <p:txBody>
          <a:bodyPr wrap="none" rtlCol="0">
            <a:spAutoFit/>
          </a:bodyPr>
          <a:lstStyle/>
          <a:p>
            <a:r>
              <a:rPr lang="en-US" sz="1800" dirty="0">
                <a:effectLst/>
                <a:latin typeface="ACaslonPro"/>
              </a:rPr>
              <a:t>These two integrals are equal, and recalling the relations</a:t>
            </a:r>
          </a:p>
          <a:p>
            <a:endParaRPr lang="en-US" dirty="0">
              <a:latin typeface="ACaslonPro"/>
            </a:endParaRPr>
          </a:p>
          <a:p>
            <a:endParaRPr lang="en-US" sz="1800" dirty="0">
              <a:effectLst/>
              <a:latin typeface="ACaslonPro"/>
            </a:endParaRPr>
          </a:p>
          <a:p>
            <a:r>
              <a:rPr lang="en-US" dirty="0">
                <a:latin typeface="ACaslonPro"/>
              </a:rPr>
              <a:t>one obtains</a:t>
            </a:r>
            <a:r>
              <a:rPr lang="en-US" sz="1800" dirty="0">
                <a:effectLst/>
                <a:latin typeface="ACaslonPro"/>
              </a:rPr>
              <a:t> </a:t>
            </a:r>
            <a:endParaRPr lang="en-US" dirty="0"/>
          </a:p>
        </p:txBody>
      </p:sp>
      <p:pic>
        <p:nvPicPr>
          <p:cNvPr id="10" name="Picture 9" descr="A math equations on a white background&#10;&#10;Description automatically generated">
            <a:extLst>
              <a:ext uri="{FF2B5EF4-FFF2-40B4-BE49-F238E27FC236}">
                <a16:creationId xmlns:a16="http://schemas.microsoft.com/office/drawing/2014/main" id="{CCE64AB6-E409-503D-6918-8A1B1143DCA8}"/>
              </a:ext>
            </a:extLst>
          </p:cNvPr>
          <p:cNvPicPr>
            <a:picLocks noChangeAspect="1"/>
          </p:cNvPicPr>
          <p:nvPr/>
        </p:nvPicPr>
        <p:blipFill>
          <a:blip r:embed="rId4"/>
          <a:stretch>
            <a:fillRect/>
          </a:stretch>
        </p:blipFill>
        <p:spPr>
          <a:xfrm>
            <a:off x="2598088" y="3680871"/>
            <a:ext cx="6257636" cy="1701438"/>
          </a:xfrm>
          <a:prstGeom prst="rect">
            <a:avLst/>
          </a:prstGeom>
        </p:spPr>
      </p:pic>
      <p:pic>
        <p:nvPicPr>
          <p:cNvPr id="9" name="Picture 8">
            <a:extLst>
              <a:ext uri="{FF2B5EF4-FFF2-40B4-BE49-F238E27FC236}">
                <a16:creationId xmlns:a16="http://schemas.microsoft.com/office/drawing/2014/main" id="{EA598591-0A6B-477E-E168-944809C54769}"/>
              </a:ext>
            </a:extLst>
          </p:cNvPr>
          <p:cNvPicPr>
            <a:picLocks noChangeAspect="1"/>
          </p:cNvPicPr>
          <p:nvPr/>
        </p:nvPicPr>
        <p:blipFill>
          <a:blip r:embed="rId5"/>
          <a:stretch>
            <a:fillRect/>
          </a:stretch>
        </p:blipFill>
        <p:spPr>
          <a:xfrm>
            <a:off x="1889777" y="5743797"/>
            <a:ext cx="4445000" cy="469900"/>
          </a:xfrm>
          <a:prstGeom prst="rect">
            <a:avLst/>
          </a:prstGeom>
        </p:spPr>
      </p:pic>
      <p:sp>
        <p:nvSpPr>
          <p:cNvPr id="11" name="TextBox 10">
            <a:extLst>
              <a:ext uri="{FF2B5EF4-FFF2-40B4-BE49-F238E27FC236}">
                <a16:creationId xmlns:a16="http://schemas.microsoft.com/office/drawing/2014/main" id="{91ABD405-4CC5-9D39-70FF-458146815F75}"/>
              </a:ext>
            </a:extLst>
          </p:cNvPr>
          <p:cNvSpPr txBox="1"/>
          <p:nvPr/>
        </p:nvSpPr>
        <p:spPr>
          <a:xfrm>
            <a:off x="245918" y="5792410"/>
            <a:ext cx="10612201" cy="369332"/>
          </a:xfrm>
          <a:prstGeom prst="rect">
            <a:avLst/>
          </a:prstGeom>
          <a:noFill/>
        </p:spPr>
        <p:txBody>
          <a:bodyPr wrap="none" rtlCol="0">
            <a:spAutoFit/>
          </a:bodyPr>
          <a:lstStyle/>
          <a:p>
            <a:r>
              <a:rPr lang="en-US" dirty="0"/>
              <a:t>where we used                                                                                    , and the orthonormality of the wave functions. </a:t>
            </a:r>
          </a:p>
        </p:txBody>
      </p:sp>
    </p:spTree>
    <p:extLst>
      <p:ext uri="{BB962C8B-B14F-4D97-AF65-F5344CB8AC3E}">
        <p14:creationId xmlns:p14="http://schemas.microsoft.com/office/powerpoint/2010/main" val="3936502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C0FE19-68E2-FFCD-A186-C5ED01EDF10B}"/>
              </a:ext>
            </a:extLst>
          </p:cNvPr>
          <p:cNvSpPr txBox="1"/>
          <p:nvPr/>
        </p:nvSpPr>
        <p:spPr>
          <a:xfrm>
            <a:off x="245918" y="2007816"/>
            <a:ext cx="6099462" cy="369332"/>
          </a:xfrm>
          <a:prstGeom prst="rect">
            <a:avLst/>
          </a:prstGeom>
          <a:noFill/>
        </p:spPr>
        <p:txBody>
          <a:bodyPr wrap="square">
            <a:spAutoFit/>
          </a:bodyPr>
          <a:lstStyle/>
          <a:p>
            <a:r>
              <a:rPr lang="en-US" sz="1800" dirty="0">
                <a:effectLst/>
                <a:latin typeface="ACaslonPro"/>
              </a:rPr>
              <a:t>The (normalized) eigenvectors of this matrix are </a:t>
            </a:r>
            <a:endParaRPr lang="en-US" dirty="0"/>
          </a:p>
        </p:txBody>
      </p:sp>
      <p:sp>
        <p:nvSpPr>
          <p:cNvPr id="5" name="Title 1">
            <a:extLst>
              <a:ext uri="{FF2B5EF4-FFF2-40B4-BE49-F238E27FC236}">
                <a16:creationId xmlns:a16="http://schemas.microsoft.com/office/drawing/2014/main" id="{2AF9F9FC-D993-17DC-0CDA-EE77885377DD}"/>
              </a:ext>
            </a:extLst>
          </p:cNvPr>
          <p:cNvSpPr txBox="1">
            <a:spLocks/>
          </p:cNvSpPr>
          <p:nvPr/>
        </p:nvSpPr>
        <p:spPr>
          <a:xfrm>
            <a:off x="245918" y="0"/>
            <a:ext cx="10997046" cy="11118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Finding the good states: Example</a:t>
            </a:r>
          </a:p>
        </p:txBody>
      </p:sp>
      <p:pic>
        <p:nvPicPr>
          <p:cNvPr id="6" name="Picture 5" descr="A math equations with numbers&#10;&#10;Description automatically generated with medium confidence">
            <a:extLst>
              <a:ext uri="{FF2B5EF4-FFF2-40B4-BE49-F238E27FC236}">
                <a16:creationId xmlns:a16="http://schemas.microsoft.com/office/drawing/2014/main" id="{3EACE0C8-6027-E1A0-B173-E6AAFCB982DF}"/>
              </a:ext>
            </a:extLst>
          </p:cNvPr>
          <p:cNvPicPr>
            <a:picLocks noChangeAspect="1"/>
          </p:cNvPicPr>
          <p:nvPr/>
        </p:nvPicPr>
        <p:blipFill>
          <a:blip r:embed="rId2"/>
          <a:stretch>
            <a:fillRect/>
          </a:stretch>
        </p:blipFill>
        <p:spPr>
          <a:xfrm>
            <a:off x="3794414" y="1111827"/>
            <a:ext cx="2857500" cy="762000"/>
          </a:xfrm>
          <a:prstGeom prst="rect">
            <a:avLst/>
          </a:prstGeom>
        </p:spPr>
      </p:pic>
      <p:pic>
        <p:nvPicPr>
          <p:cNvPr id="8" name="Picture 7" descr="A black and white text&#10;&#10;Description automatically generated with medium confidence">
            <a:extLst>
              <a:ext uri="{FF2B5EF4-FFF2-40B4-BE49-F238E27FC236}">
                <a16:creationId xmlns:a16="http://schemas.microsoft.com/office/drawing/2014/main" id="{239D0A3C-B8F8-A0CA-98D6-F9E390619F6E}"/>
              </a:ext>
            </a:extLst>
          </p:cNvPr>
          <p:cNvPicPr>
            <a:picLocks noChangeAspect="1"/>
          </p:cNvPicPr>
          <p:nvPr/>
        </p:nvPicPr>
        <p:blipFill>
          <a:blip r:embed="rId3"/>
          <a:stretch>
            <a:fillRect/>
          </a:stretch>
        </p:blipFill>
        <p:spPr>
          <a:xfrm>
            <a:off x="3588905" y="2409537"/>
            <a:ext cx="3517900" cy="8636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61DBEC-97F2-3738-0D2B-95FFDB21674F}"/>
                  </a:ext>
                </a:extLst>
              </p:cNvPr>
              <p:cNvSpPr txBox="1"/>
              <p:nvPr/>
            </p:nvSpPr>
            <p:spPr>
              <a:xfrm>
                <a:off x="240722" y="3330457"/>
                <a:ext cx="10732078" cy="382028"/>
              </a:xfrm>
              <a:prstGeom prst="rect">
                <a:avLst/>
              </a:prstGeom>
              <a:noFill/>
            </p:spPr>
            <p:txBody>
              <a:bodyPr wrap="square">
                <a:spAutoFit/>
              </a:bodyPr>
              <a:lstStyle/>
              <a:p>
                <a:r>
                  <a:rPr lang="en-US" sz="1800" dirty="0">
                    <a:effectLst/>
                    <a:latin typeface="ACaslonPro"/>
                  </a:rPr>
                  <a:t>These eigenvectors tell us which linear combination of </a:t>
                </a:r>
                <a:r>
                  <a:rPr lang="en-US" dirty="0"/>
                  <a:t>functions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𝑎</m:t>
                        </m:r>
                      </m:sub>
                      <m:sup>
                        <m:r>
                          <a:rPr lang="en-US" i="1">
                            <a:latin typeface="Cambria Math" panose="02040503050406030204" pitchFamily="18" charset="0"/>
                          </a:rPr>
                          <m:t>0</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𝑏</m:t>
                        </m:r>
                      </m:sub>
                      <m:sup>
                        <m:r>
                          <a:rPr lang="en-US" i="1">
                            <a:latin typeface="Cambria Math" panose="02040503050406030204" pitchFamily="18" charset="0"/>
                          </a:rPr>
                          <m:t>0</m:t>
                        </m:r>
                      </m:sup>
                    </m:sSubSup>
                  </m:oMath>
                </a14:m>
                <a:r>
                  <a:rPr lang="en-US" sz="1800" dirty="0">
                    <a:effectLst/>
                    <a:latin typeface="ACaslonPro"/>
                  </a:rPr>
                  <a:t> </a:t>
                </a:r>
                <a:r>
                  <a:rPr lang="en-US" dirty="0"/>
                  <a:t>are the good states: </a:t>
                </a:r>
                <a:r>
                  <a:rPr lang="en-US" sz="1800" dirty="0">
                    <a:effectLst/>
                    <a:latin typeface="ACaslonPro"/>
                  </a:rPr>
                  <a:t> </a:t>
                </a:r>
                <a:endParaRPr lang="en-US" dirty="0"/>
              </a:p>
            </p:txBody>
          </p:sp>
        </mc:Choice>
        <mc:Fallback xmlns="">
          <p:sp>
            <p:nvSpPr>
              <p:cNvPr id="10" name="TextBox 9">
                <a:extLst>
                  <a:ext uri="{FF2B5EF4-FFF2-40B4-BE49-F238E27FC236}">
                    <a16:creationId xmlns:a16="http://schemas.microsoft.com/office/drawing/2014/main" id="{3861DBEC-97F2-3738-0D2B-95FFDB21674F}"/>
                  </a:ext>
                </a:extLst>
              </p:cNvPr>
              <p:cNvSpPr txBox="1">
                <a:spLocks noRot="1" noChangeAspect="1" noMove="1" noResize="1" noEditPoints="1" noAdjustHandles="1" noChangeArrowheads="1" noChangeShapeType="1" noTextEdit="1"/>
              </p:cNvSpPr>
              <p:nvPr/>
            </p:nvSpPr>
            <p:spPr>
              <a:xfrm>
                <a:off x="240722" y="3330457"/>
                <a:ext cx="10732078" cy="382028"/>
              </a:xfrm>
              <a:prstGeom prst="rect">
                <a:avLst/>
              </a:prstGeom>
              <a:blipFill>
                <a:blip r:embed="rId4"/>
                <a:stretch>
                  <a:fillRect l="-472" t="-3226" b="-22581"/>
                </a:stretch>
              </a:blipFill>
            </p:spPr>
            <p:txBody>
              <a:bodyPr/>
              <a:lstStyle/>
              <a:p>
                <a:r>
                  <a:rPr lang="en-US">
                    <a:noFill/>
                  </a:rPr>
                  <a:t> </a:t>
                </a:r>
              </a:p>
            </p:txBody>
          </p:sp>
        </mc:Fallback>
      </mc:AlternateContent>
      <p:pic>
        <p:nvPicPr>
          <p:cNvPr id="12" name="Picture 11" descr="A math symbols in a rectangle&#10;&#10;Description automatically generated">
            <a:extLst>
              <a:ext uri="{FF2B5EF4-FFF2-40B4-BE49-F238E27FC236}">
                <a16:creationId xmlns:a16="http://schemas.microsoft.com/office/drawing/2014/main" id="{71437405-FEFF-F23E-1D06-808CE5A858C7}"/>
              </a:ext>
            </a:extLst>
          </p:cNvPr>
          <p:cNvPicPr>
            <a:picLocks noChangeAspect="1"/>
          </p:cNvPicPr>
          <p:nvPr/>
        </p:nvPicPr>
        <p:blipFill>
          <a:blip r:embed="rId5"/>
          <a:stretch>
            <a:fillRect/>
          </a:stretch>
        </p:blipFill>
        <p:spPr>
          <a:xfrm>
            <a:off x="4269509" y="3782291"/>
            <a:ext cx="3403600" cy="11938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D03D4FA-E821-157B-7262-26628D77D1CE}"/>
                  </a:ext>
                </a:extLst>
              </p:cNvPr>
              <p:cNvSpPr txBox="1"/>
              <p:nvPr/>
            </p:nvSpPr>
            <p:spPr>
              <a:xfrm>
                <a:off x="240722" y="5237457"/>
                <a:ext cx="6709914" cy="646331"/>
              </a:xfrm>
              <a:prstGeom prst="rect">
                <a:avLst/>
              </a:prstGeom>
              <a:noFill/>
            </p:spPr>
            <p:txBody>
              <a:bodyPr wrap="none" rtlCol="0">
                <a:spAutoFit/>
              </a:bodyPr>
              <a:lstStyle/>
              <a:p>
                <a:r>
                  <a:rPr lang="en-US" dirty="0">
                    <a:latin typeface="ACaslonPro"/>
                  </a:rPr>
                  <a:t>e</a:t>
                </a:r>
                <a:r>
                  <a:rPr lang="en-US" sz="1800" dirty="0">
                    <a:effectLst/>
                    <a:latin typeface="ACaslonPro"/>
                  </a:rPr>
                  <a:t>xactly as we have found before. The eigenvalues of the matrix </a:t>
                </a:r>
                <a14:m>
                  <m:oMath xmlns:m="http://schemas.openxmlformats.org/officeDocument/2006/math">
                    <m:r>
                      <a:rPr lang="en-US" sz="1800" i="1" dirty="0" smtClean="0">
                        <a:effectLst/>
                        <a:latin typeface="Cambria Math" panose="02040503050406030204" pitchFamily="18" charset="0"/>
                      </a:rPr>
                      <m:t>𝑊</m:t>
                    </m:r>
                  </m:oMath>
                </a14:m>
                <a:r>
                  <a:rPr lang="en-US" dirty="0"/>
                  <a:t> are</a:t>
                </a:r>
              </a:p>
              <a:p>
                <a:endParaRPr lang="en-US" dirty="0"/>
              </a:p>
            </p:txBody>
          </p:sp>
        </mc:Choice>
        <mc:Fallback xmlns="">
          <p:sp>
            <p:nvSpPr>
              <p:cNvPr id="13" name="TextBox 12">
                <a:extLst>
                  <a:ext uri="{FF2B5EF4-FFF2-40B4-BE49-F238E27FC236}">
                    <a16:creationId xmlns:a16="http://schemas.microsoft.com/office/drawing/2014/main" id="{5D03D4FA-E821-157B-7262-26628D77D1CE}"/>
                  </a:ext>
                </a:extLst>
              </p:cNvPr>
              <p:cNvSpPr txBox="1">
                <a:spLocks noRot="1" noChangeAspect="1" noMove="1" noResize="1" noEditPoints="1" noAdjustHandles="1" noChangeArrowheads="1" noChangeShapeType="1" noTextEdit="1"/>
              </p:cNvSpPr>
              <p:nvPr/>
            </p:nvSpPr>
            <p:spPr>
              <a:xfrm>
                <a:off x="240722" y="5237457"/>
                <a:ext cx="6709914" cy="646331"/>
              </a:xfrm>
              <a:prstGeom prst="rect">
                <a:avLst/>
              </a:prstGeom>
              <a:blipFill>
                <a:blip r:embed="rId6"/>
                <a:stretch>
                  <a:fillRect l="-755" t="-3846"/>
                </a:stretch>
              </a:blipFill>
            </p:spPr>
            <p:txBody>
              <a:bodyPr/>
              <a:lstStyle/>
              <a:p>
                <a:r>
                  <a:rPr lang="en-US">
                    <a:noFill/>
                  </a:rPr>
                  <a:t> </a:t>
                </a:r>
              </a:p>
            </p:txBody>
          </p:sp>
        </mc:Fallback>
      </mc:AlternateContent>
      <p:pic>
        <p:nvPicPr>
          <p:cNvPr id="15" name="Picture 14" descr="A black math symbol with a plus and a cross&#10;&#10;Description automatically generated">
            <a:extLst>
              <a:ext uri="{FF2B5EF4-FFF2-40B4-BE49-F238E27FC236}">
                <a16:creationId xmlns:a16="http://schemas.microsoft.com/office/drawing/2014/main" id="{159FBC89-E58D-243D-F517-7F153FA2D396}"/>
              </a:ext>
            </a:extLst>
          </p:cNvPr>
          <p:cNvPicPr>
            <a:picLocks noChangeAspect="1"/>
          </p:cNvPicPr>
          <p:nvPr/>
        </p:nvPicPr>
        <p:blipFill>
          <a:blip r:embed="rId7"/>
          <a:stretch>
            <a:fillRect/>
          </a:stretch>
        </p:blipFill>
        <p:spPr>
          <a:xfrm>
            <a:off x="4924714" y="5673436"/>
            <a:ext cx="1727200" cy="685800"/>
          </a:xfrm>
          <a:prstGeom prst="rect">
            <a:avLst/>
          </a:prstGeom>
        </p:spPr>
      </p:pic>
      <p:sp>
        <p:nvSpPr>
          <p:cNvPr id="16" name="TextBox 15">
            <a:extLst>
              <a:ext uri="{FF2B5EF4-FFF2-40B4-BE49-F238E27FC236}">
                <a16:creationId xmlns:a16="http://schemas.microsoft.com/office/drawing/2014/main" id="{C5B3E1AD-2161-D72B-781A-78CC45936E20}"/>
              </a:ext>
            </a:extLst>
          </p:cNvPr>
          <p:cNvSpPr txBox="1"/>
          <p:nvPr/>
        </p:nvSpPr>
        <p:spPr>
          <a:xfrm>
            <a:off x="240722" y="6247307"/>
            <a:ext cx="4751109" cy="369332"/>
          </a:xfrm>
          <a:prstGeom prst="rect">
            <a:avLst/>
          </a:prstGeom>
          <a:noFill/>
        </p:spPr>
        <p:txBody>
          <a:bodyPr wrap="none" rtlCol="0">
            <a:spAutoFit/>
          </a:bodyPr>
          <a:lstStyle/>
          <a:p>
            <a:r>
              <a:rPr lang="en-US" dirty="0">
                <a:latin typeface="ACaslonPro"/>
              </a:rPr>
              <a:t>a</a:t>
            </a:r>
            <a:r>
              <a:rPr lang="en-US" sz="1800" dirty="0">
                <a:effectLst/>
                <a:latin typeface="ACaslonPro"/>
              </a:rPr>
              <a:t>nd give the first-order corrections to the energy.</a:t>
            </a:r>
            <a:endParaRPr lang="en-US" dirty="0"/>
          </a:p>
        </p:txBody>
      </p:sp>
      <p:sp>
        <p:nvSpPr>
          <p:cNvPr id="2" name="TextBox 1">
            <a:extLst>
              <a:ext uri="{FF2B5EF4-FFF2-40B4-BE49-F238E27FC236}">
                <a16:creationId xmlns:a16="http://schemas.microsoft.com/office/drawing/2014/main" id="{EEAD6752-0C46-AB02-99EB-7EE521647B7F}"/>
              </a:ext>
            </a:extLst>
          </p:cNvPr>
          <p:cNvSpPr txBox="1"/>
          <p:nvPr/>
        </p:nvSpPr>
        <p:spPr>
          <a:xfrm>
            <a:off x="240722" y="1297377"/>
            <a:ext cx="2704587" cy="369332"/>
          </a:xfrm>
          <a:prstGeom prst="rect">
            <a:avLst/>
          </a:prstGeom>
          <a:noFill/>
        </p:spPr>
        <p:txBody>
          <a:bodyPr wrap="none" rtlCol="0">
            <a:spAutoFit/>
          </a:bodyPr>
          <a:lstStyle/>
          <a:p>
            <a:r>
              <a:rPr lang="en-US" dirty="0"/>
              <a:t>Finally, we obtain that W is</a:t>
            </a:r>
          </a:p>
        </p:txBody>
      </p:sp>
    </p:spTree>
    <p:extLst>
      <p:ext uri="{BB962C8B-B14F-4D97-AF65-F5344CB8AC3E}">
        <p14:creationId xmlns:p14="http://schemas.microsoft.com/office/powerpoint/2010/main" val="14496161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21419</TotalTime>
  <Words>1710</Words>
  <Application>Microsoft Macintosh PowerPoint</Application>
  <PresentationFormat>Widescreen</PresentationFormat>
  <Paragraphs>162</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ACaslonPro</vt:lpstr>
      <vt:lpstr>Arial</vt:lpstr>
      <vt:lpstr>Calibri</vt:lpstr>
      <vt:lpstr>Calibri Light</vt:lpstr>
      <vt:lpstr>Cambria Math</vt:lpstr>
      <vt:lpstr>CMMI10</vt:lpstr>
      <vt:lpstr>CMMI7</vt:lpstr>
      <vt:lpstr>CMR10</vt:lpstr>
      <vt:lpstr>Tahoma</vt:lpstr>
      <vt:lpstr>Office Theme</vt:lpstr>
      <vt:lpstr>PHYS4260 Quantum Mechanics II Spring 2025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Preparation for TEST1: Problem 1, Ch 6</vt:lpstr>
      <vt:lpstr>PowerPoint Presentation</vt:lpstr>
      <vt:lpstr>PowerPoint Presentation</vt:lpstr>
      <vt:lpstr>Preparation for TEST1: Problem 2</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107</cp:revision>
  <dcterms:created xsi:type="dcterms:W3CDTF">2024-01-06T21:01:45Z</dcterms:created>
  <dcterms:modified xsi:type="dcterms:W3CDTF">2025-02-10T16:56:55Z</dcterms:modified>
</cp:coreProperties>
</file>